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1" r:id="rId1"/>
  </p:sldMasterIdLst>
  <p:notesMasterIdLst>
    <p:notesMasterId r:id="rId29"/>
  </p:notesMasterIdLst>
  <p:sldIdLst>
    <p:sldId id="357" r:id="rId2"/>
    <p:sldId id="358" r:id="rId3"/>
    <p:sldId id="361" r:id="rId4"/>
    <p:sldId id="359" r:id="rId5"/>
    <p:sldId id="360" r:id="rId6"/>
    <p:sldId id="332" r:id="rId7"/>
    <p:sldId id="333" r:id="rId8"/>
    <p:sldId id="334" r:id="rId9"/>
    <p:sldId id="335" r:id="rId10"/>
    <p:sldId id="336" r:id="rId11"/>
    <p:sldId id="339" r:id="rId12"/>
    <p:sldId id="355" r:id="rId13"/>
    <p:sldId id="352" r:id="rId14"/>
    <p:sldId id="356" r:id="rId15"/>
    <p:sldId id="340" r:id="rId16"/>
    <p:sldId id="338" r:id="rId17"/>
    <p:sldId id="341" r:id="rId18"/>
    <p:sldId id="342" r:id="rId19"/>
    <p:sldId id="343" r:id="rId20"/>
    <p:sldId id="344" r:id="rId21"/>
    <p:sldId id="345" r:id="rId22"/>
    <p:sldId id="377" r:id="rId23"/>
    <p:sldId id="366" r:id="rId24"/>
    <p:sldId id="368" r:id="rId25"/>
    <p:sldId id="367" r:id="rId26"/>
    <p:sldId id="386" r:id="rId27"/>
    <p:sldId id="36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2F"/>
    <a:srgbClr val="2B166E"/>
    <a:srgbClr val="1743BF"/>
    <a:srgbClr val="996600"/>
    <a:srgbClr val="35C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46" autoAdjust="0"/>
    <p:restoredTop sz="94660" autoAdjust="0"/>
  </p:normalViewPr>
  <p:slideViewPr>
    <p:cSldViewPr>
      <p:cViewPr>
        <p:scale>
          <a:sx n="100" d="100"/>
          <a:sy n="100" d="100"/>
        </p:scale>
        <p:origin x="-534" y="12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50451-65EE-4510-A16F-EE391F63CB88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C8078-98EE-43F7-AEE0-44CF746A6C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سخنرانی در دبیرستان شکوفه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896917-816B-4C49-860B-4B8C304463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سخنرانی در دبیرستان شکوفه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F5C8-7B11-48C8-B419-6F09E0DC2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سخنرانی در دبیرستان شکوفه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E2ED-8704-49A9-A73E-DC74CEA3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صنعتی خواجه نصیرالدین طوسی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B76-1AC7-4662-8FF1-A65E78FA305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57" y="6453336"/>
            <a:ext cx="429843" cy="40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57760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 smtClean="0">
                <a:solidFill>
                  <a:schemeClr val="bg1"/>
                </a:solidFill>
                <a:cs typeface="B Nazanin" pitchFamily="2" charset="-78"/>
              </a:rPr>
              <a:t>حمید رضا تقی راد</a:t>
            </a:r>
            <a:endParaRPr lang="en-US" sz="1400" b="1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صنعتی خواجه نصیرالدین طوسی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B63A-904A-4CDA-AE25-52E474A00C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57" y="6453336"/>
            <a:ext cx="429843" cy="404664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0" y="657760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 smtClean="0">
                <a:solidFill>
                  <a:schemeClr val="bg1"/>
                </a:solidFill>
                <a:cs typeface="B Nazanin" pitchFamily="2" charset="-78"/>
              </a:rPr>
              <a:t>حمید رضا تقی راد</a:t>
            </a:r>
            <a:endParaRPr lang="en-US" sz="1400" b="1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صنعتی خواجه نصیرالدین طوسی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ACA8-ADC5-47B3-B556-B324A7E571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57" y="6453336"/>
            <a:ext cx="429843" cy="40466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57760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 smtClean="0">
                <a:solidFill>
                  <a:schemeClr val="bg1"/>
                </a:solidFill>
                <a:cs typeface="B Nazanin" pitchFamily="2" charset="-78"/>
              </a:rPr>
              <a:t>حمید رضا تقی راد</a:t>
            </a:r>
            <a:endParaRPr lang="en-US" sz="1400" b="1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صنعتی خواجه نصیرالدین طوسی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5BD2-9750-41FF-B37E-E15381B93F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57" y="6453336"/>
            <a:ext cx="429843" cy="40466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0" y="657760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 smtClean="0">
                <a:solidFill>
                  <a:schemeClr val="bg1"/>
                </a:solidFill>
                <a:cs typeface="B Nazanin" pitchFamily="2" charset="-78"/>
              </a:rPr>
              <a:t>حمید رضا تقی راد</a:t>
            </a:r>
            <a:endParaRPr lang="en-US" sz="1400" b="1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صنعتی خواجه نصیرالدین طوسی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1F2E0-5A65-4650-8C25-B8FE4860B0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57" y="6453336"/>
            <a:ext cx="429843" cy="40466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657760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 smtClean="0">
                <a:solidFill>
                  <a:schemeClr val="bg1"/>
                </a:solidFill>
                <a:cs typeface="B Nazanin" pitchFamily="2" charset="-78"/>
              </a:rPr>
              <a:t>حمید رضا تقی راد</a:t>
            </a:r>
            <a:endParaRPr lang="en-US" sz="1400" b="1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7D6E-C62D-4776-9372-44A3340DA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سخنرانی در دبیرستان شکوفه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482D7-2862-4E9F-A357-8B521CF679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1173-547E-4223-93EA-7774ED672A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سخنرانی در دبیرستان شکوفه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fa-IR" smtClean="0"/>
              <a:t>سخنرانی در دبیرستان شکوفه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D896917-816B-4C49-860B-4B8C304463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dissolve/>
  </p:transition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مقدمه</a:t>
            </a:r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cs typeface="B Jadid" pitchFamily="2" charset="-78"/>
              </a:defRPr>
            </a:lvl1pPr>
          </a:lstStyle>
          <a:p>
            <a:r>
              <a:rPr lang="fa-IR" dirty="0" smtClean="0"/>
              <a:t>دانشگاه صنعتی خواجه نصیرالدین طوسی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B76-1AC7-4662-8FF1-A65E78FA305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012160" y="3138264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827584" y="3210272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44216" y="3879304"/>
            <a:ext cx="20383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fa-IR" sz="2400" b="1" dirty="0" smtClean="0">
                <a:solidFill>
                  <a:srgbClr val="FF0000"/>
                </a:solidFill>
                <a:cs typeface="B Homa" pitchFamily="2" charset="-78"/>
              </a:rPr>
              <a:t>طراحی</a:t>
            </a:r>
            <a:r>
              <a:rPr lang="fa-IR" sz="2400" b="1" dirty="0" smtClean="0">
                <a:solidFill>
                  <a:srgbClr val="000000"/>
                </a:solidFill>
                <a:cs typeface="B Homa" pitchFamily="2" charset="-78"/>
              </a:rPr>
              <a:t> </a:t>
            </a:r>
            <a:r>
              <a:rPr lang="fa-IR" sz="2400" b="1" dirty="0">
                <a:solidFill>
                  <a:srgbClr val="000000"/>
                </a:solidFill>
                <a:cs typeface="B Homa" pitchFamily="2" charset="-78"/>
              </a:rPr>
              <a:t>و ساخت </a:t>
            </a:r>
          </a:p>
          <a:p>
            <a:pPr algn="ctr" eaLnBrk="0" hangingPunct="0"/>
            <a:r>
              <a:rPr lang="fa-IR" sz="2400" b="1" dirty="0">
                <a:solidFill>
                  <a:srgbClr val="000000"/>
                </a:solidFill>
                <a:cs typeface="B Homa" pitchFamily="2" charset="-78"/>
              </a:rPr>
              <a:t>تجهیزات و </a:t>
            </a:r>
            <a:r>
              <a:rPr lang="fa-IR" sz="2400" b="1" dirty="0" smtClean="0">
                <a:solidFill>
                  <a:srgbClr val="000000"/>
                </a:solidFill>
                <a:cs typeface="B Homa" pitchFamily="2" charset="-78"/>
              </a:rPr>
              <a:t>دستگاه های مرتبط</a:t>
            </a:r>
            <a:endParaRPr lang="en-US" sz="2400" b="1" dirty="0">
              <a:solidFill>
                <a:srgbClr val="000000"/>
              </a:solidFill>
              <a:cs typeface="B Homa" pitchFamily="2" charset="-78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gray">
          <a:xfrm>
            <a:off x="3222625" y="29511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29479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gray">
          <a:xfrm flipH="1">
            <a:off x="4875213" y="29511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048000" y="1371600"/>
            <a:ext cx="2998788" cy="1601788"/>
            <a:chOff x="1997" y="1314"/>
            <a:chExt cx="1889" cy="1009"/>
          </a:xfrm>
        </p:grpSpPr>
        <p:grpSp>
          <p:nvGrpSpPr>
            <p:cNvPr id="1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8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563888" y="1743199"/>
            <a:ext cx="187220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fa-IR" sz="2400" b="1" dirty="0" smtClean="0">
                <a:solidFill>
                  <a:srgbClr val="000000"/>
                </a:solidFill>
                <a:cs typeface="B Jadid" pitchFamily="2" charset="-78"/>
              </a:rPr>
              <a:t>مهندسی برق</a:t>
            </a:r>
            <a:endParaRPr lang="en-US" sz="2400" b="1" dirty="0">
              <a:solidFill>
                <a:srgbClr val="000000"/>
              </a:solidFill>
              <a:cs typeface="B Jadid" pitchFamily="2" charset="-78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6151562" y="4023320"/>
            <a:ext cx="2038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fa-IR" sz="2400" b="1" dirty="0" smtClean="0">
                <a:solidFill>
                  <a:srgbClr val="000000"/>
                </a:solidFill>
                <a:cs typeface="B Homa" pitchFamily="2" charset="-78"/>
              </a:rPr>
              <a:t>استفاده از ریاضیات و فیزیک</a:t>
            </a:r>
          </a:p>
          <a:p>
            <a:pPr algn="ctr" eaLnBrk="0" hangingPunct="0"/>
            <a:r>
              <a:rPr lang="fa-IR" sz="2400" b="1" dirty="0">
                <a:solidFill>
                  <a:srgbClr val="000000"/>
                </a:solidFill>
                <a:cs typeface="B Homa" pitchFamily="2" charset="-78"/>
              </a:rPr>
              <a:t>+</a:t>
            </a:r>
            <a:endParaRPr lang="en-US" sz="2400" dirty="0">
              <a:solidFill>
                <a:srgbClr val="000000"/>
              </a:solidFill>
              <a:cs typeface="B Homa" pitchFamily="2" charset="-78"/>
            </a:endParaRPr>
          </a:p>
        </p:txBody>
      </p:sp>
      <p:sp>
        <p:nvSpPr>
          <p:cNvPr id="22" name="Right Arrow 21"/>
          <p:cNvSpPr/>
          <p:nvPr/>
        </p:nvSpPr>
        <p:spPr>
          <a:xfrm flipH="1">
            <a:off x="3851920" y="4509120"/>
            <a:ext cx="1296144" cy="504056"/>
          </a:xfrm>
          <a:prstGeom prst="right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3514725" y="4082107"/>
            <a:ext cx="2038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fa-IR" sz="2400" b="1" dirty="0" smtClean="0">
                <a:solidFill>
                  <a:srgbClr val="00682F"/>
                </a:solidFill>
                <a:cs typeface="B Homa" pitchFamily="2" charset="-78"/>
              </a:rPr>
              <a:t>خلاقیت</a:t>
            </a:r>
            <a:endParaRPr lang="en-US" sz="2400" b="1" dirty="0">
              <a:solidFill>
                <a:srgbClr val="00682F"/>
              </a:solidFill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125746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برنامه درسی مهندسی برق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دانشگاه صنعتی خواجه نصیرالدین طوسی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B76-1AC7-4662-8FF1-A65E78FA305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281261"/>
            <a:ext cx="7800975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2060848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200" b="1" dirty="0" smtClean="0">
                <a:solidFill>
                  <a:srgbClr val="FF0000"/>
                </a:solidFill>
                <a:cs typeface="B Nazanin" pitchFamily="2" charset="-78"/>
              </a:rPr>
              <a:t>اختیاری شده است</a:t>
            </a:r>
            <a:endParaRPr lang="en-US" sz="12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21372" y="5425648"/>
            <a:ext cx="8656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algn="r"/>
            <a:r>
              <a:rPr lang="fa-IR" sz="1200" b="1" dirty="0" smtClean="0">
                <a:solidFill>
                  <a:srgbClr val="FF0000"/>
                </a:solidFill>
                <a:cs typeface="B Nazanin" pitchFamily="2" charset="-78"/>
              </a:rPr>
              <a:t>3</a:t>
            </a:r>
            <a:endParaRPr lang="en-US" sz="12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53471" y="5733256"/>
            <a:ext cx="222364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fa-IR" sz="1200" b="1" dirty="0" smtClean="0">
                <a:solidFill>
                  <a:srgbClr val="FF0000"/>
                </a:solidFill>
                <a:cs typeface="B Nazanin" pitchFamily="2" charset="-78"/>
              </a:rPr>
              <a:t>3</a:t>
            </a:r>
            <a:endParaRPr lang="en-US" sz="1200" b="1" dirty="0">
              <a:solidFill>
                <a:srgbClr val="FF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07291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برنامه درسی مهندسی برق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دانشگاه صنعتی خواجه نصیرالدین طوسی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B76-1AC7-4662-8FF1-A65E78FA305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427956"/>
            <a:ext cx="785812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49364" y="1556792"/>
            <a:ext cx="23074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fa-IR" sz="1200" b="1" dirty="0" smtClean="0">
                <a:solidFill>
                  <a:srgbClr val="FF0000"/>
                </a:solidFill>
                <a:cs typeface="B Nazanin" pitchFamily="2" charset="-78"/>
              </a:rPr>
              <a:t>3</a:t>
            </a:r>
            <a:endParaRPr lang="en-US" sz="12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49364" y="1844824"/>
            <a:ext cx="23074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fa-IR" sz="1200" b="1" dirty="0" smtClean="0">
                <a:solidFill>
                  <a:srgbClr val="FF0000"/>
                </a:solidFill>
                <a:cs typeface="B Nazanin" pitchFamily="2" charset="-78"/>
              </a:rPr>
              <a:t>3</a:t>
            </a:r>
            <a:endParaRPr lang="en-US" sz="1200" b="1" dirty="0">
              <a:solidFill>
                <a:srgbClr val="FF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03396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برنامه درسی مهندسی برق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دانشگاه صنعتی خواجه نصیرالدین طوسی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B76-1AC7-4662-8FF1-A65E78FA305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320502"/>
            <a:ext cx="8124825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21372" y="5229200"/>
            <a:ext cx="23074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fa-IR" sz="1200" b="1" dirty="0" smtClean="0">
                <a:solidFill>
                  <a:srgbClr val="FF0000"/>
                </a:solidFill>
                <a:cs typeface="B Nazanin" pitchFamily="2" charset="-78"/>
              </a:rPr>
              <a:t>26</a:t>
            </a:r>
            <a:endParaRPr lang="en-US" sz="12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4168" y="5242942"/>
            <a:ext cx="1814924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fa-IR" sz="1200" b="1" dirty="0" smtClean="0">
                <a:solidFill>
                  <a:srgbClr val="FF0000"/>
                </a:solidFill>
                <a:cs typeface="B Nazanin" pitchFamily="2" charset="-78"/>
              </a:rPr>
              <a:t>+ الکترونیک صنعتی     3 واحد</a:t>
            </a:r>
            <a:endParaRPr lang="en-US" sz="1200" b="1" dirty="0">
              <a:solidFill>
                <a:srgbClr val="FF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84681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برنامه درسی مهندسی برق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دانشگاه صنعتی خواجه نصیرالدین طوسی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B76-1AC7-4662-8FF1-A65E78FA305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676400"/>
            <a:ext cx="84105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4681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برنامه درسی مهندسی برق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بازنگری در برنامه وزارت علوم:</a:t>
            </a:r>
          </a:p>
          <a:p>
            <a:pPr lvl="1" algn="r" rtl="1"/>
            <a:endParaRPr lang="en-US" sz="1400" dirty="0" smtClean="0"/>
          </a:p>
          <a:p>
            <a:pPr lvl="1" algn="r" rtl="1"/>
            <a:r>
              <a:rPr lang="fa-IR" dirty="0" smtClean="0"/>
              <a:t>آز </a:t>
            </a:r>
            <a:r>
              <a:rPr lang="fa-IR" i="1" dirty="0" smtClean="0"/>
              <a:t>کنترل صنعتی </a:t>
            </a:r>
            <a:r>
              <a:rPr lang="fa-IR" dirty="0" smtClean="0"/>
              <a:t>به دو آز </a:t>
            </a:r>
            <a:r>
              <a:rPr lang="fa-IR" i="1" dirty="0" smtClean="0"/>
              <a:t>کنترل فرآیندها </a:t>
            </a:r>
            <a:r>
              <a:rPr lang="fa-IR" dirty="0" smtClean="0"/>
              <a:t>و آز </a:t>
            </a:r>
            <a:r>
              <a:rPr lang="en-US" i="1" dirty="0" smtClean="0"/>
              <a:t>PLC</a:t>
            </a:r>
            <a:r>
              <a:rPr lang="fa-IR" dirty="0" smtClean="0"/>
              <a:t> تبدیل شده است. گذراندن سه از </a:t>
            </a:r>
            <a:r>
              <a:rPr lang="fa-IR" dirty="0"/>
              <a:t>پنج آزمایشگاه </a:t>
            </a:r>
            <a:r>
              <a:rPr lang="fa-IR" dirty="0" smtClean="0"/>
              <a:t>الزامی است.</a:t>
            </a:r>
          </a:p>
          <a:p>
            <a:pPr lvl="1" algn="r" rtl="1"/>
            <a:endParaRPr lang="fa-IR" sz="1200" dirty="0" smtClean="0"/>
          </a:p>
          <a:p>
            <a:pPr lvl="1" algn="r" rtl="1"/>
            <a:r>
              <a:rPr lang="fa-IR" dirty="0" smtClean="0"/>
              <a:t>درس </a:t>
            </a:r>
            <a:r>
              <a:rPr lang="fa-IR" i="1" dirty="0" smtClean="0"/>
              <a:t>مبانی تحقیق در عملیات </a:t>
            </a:r>
            <a:r>
              <a:rPr lang="fa-IR" dirty="0" smtClean="0"/>
              <a:t>به </a:t>
            </a:r>
            <a:r>
              <a:rPr lang="fa-IR" i="1" dirty="0" smtClean="0"/>
              <a:t>مبانی بهینه سازی </a:t>
            </a:r>
            <a:r>
              <a:rPr lang="fa-IR" dirty="0"/>
              <a:t>تبدیل شده </a:t>
            </a:r>
            <a:r>
              <a:rPr lang="fa-IR" dirty="0" smtClean="0"/>
              <a:t>است</a:t>
            </a:r>
            <a:endParaRPr lang="fa-IR" dirty="0"/>
          </a:p>
          <a:p>
            <a:pPr lvl="1" algn="r" rtl="1"/>
            <a:endParaRPr lang="fa-IR" sz="1200" dirty="0"/>
          </a:p>
          <a:p>
            <a:pPr lvl="1" algn="r" rtl="1"/>
            <a:r>
              <a:rPr lang="fa-IR" dirty="0" smtClean="0"/>
              <a:t>اضافه شدن درس </a:t>
            </a:r>
            <a:r>
              <a:rPr lang="fa-IR" i="1" dirty="0"/>
              <a:t>مباني سيستمهاي </a:t>
            </a:r>
            <a:r>
              <a:rPr lang="fa-IR" i="1" dirty="0" smtClean="0"/>
              <a:t>هوشمند </a:t>
            </a:r>
            <a:r>
              <a:rPr lang="fa-IR" dirty="0" smtClean="0"/>
              <a:t>به درس های انتخابی</a:t>
            </a:r>
          </a:p>
          <a:p>
            <a:pPr lvl="1" algn="r" rtl="1"/>
            <a:endParaRPr lang="fa-IR" sz="1200" dirty="0" smtClean="0"/>
          </a:p>
          <a:p>
            <a:pPr lvl="1" algn="r" rtl="1"/>
            <a:r>
              <a:rPr lang="fa-IR" dirty="0" smtClean="0"/>
              <a:t>درس های </a:t>
            </a:r>
            <a:r>
              <a:rPr lang="fa-IR" i="1" dirty="0" smtClean="0"/>
              <a:t>مقدمه ای بر مهندسی سیستم و شناخت </a:t>
            </a:r>
            <a:r>
              <a:rPr lang="fa-IR" dirty="0" smtClean="0"/>
              <a:t>و </a:t>
            </a:r>
            <a:r>
              <a:rPr lang="fa-IR" i="1" dirty="0" smtClean="0"/>
              <a:t>کنترل پروژه </a:t>
            </a:r>
            <a:r>
              <a:rPr lang="fa-IR" dirty="0" smtClean="0"/>
              <a:t>در سبد تخصصی سیستم گروه به درسهای انتخابی اضافه شده است.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دانشگاه صنعتی خواجه نصیرالدین طوسی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B76-1AC7-4662-8FF1-A65E78FA305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866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برنامه درسی مهندسی برق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دانشگاه صنعتی خواجه نصیرالدین طوسی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B76-1AC7-4662-8FF1-A65E78FA305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203920"/>
            <a:ext cx="81629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1542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برنامه درسی مهندسی برق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دانشگاه صنعتی خواجه نصیرالدین طوسی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B76-1AC7-4662-8FF1-A65E78FA305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190625"/>
            <a:ext cx="836295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8375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برنامه درسی مهندسی برق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دانشگاه صنعتی خواجه نصیرالدین طوسی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B76-1AC7-4662-8FF1-A65E78FA305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173435"/>
            <a:ext cx="8210550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97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برنامه درسی مهندسی برق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دانشگاه صنعتی خواجه نصیرالدین طوسی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B76-1AC7-4662-8FF1-A65E78FA305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685925"/>
            <a:ext cx="844867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97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برنامه درسی مهندسی برق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دانشگاه صنعتی خواجه نصیرالدین طوسی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B76-1AC7-4662-8FF1-A65E78FA305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59743"/>
            <a:ext cx="807720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97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مقدمه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400600"/>
          </a:xfrm>
        </p:spPr>
        <p:txBody>
          <a:bodyPr/>
          <a:lstStyle/>
          <a:p>
            <a:pPr algn="r" rtl="1"/>
            <a:r>
              <a:rPr lang="fa-IR" dirty="0" smtClean="0"/>
              <a:t>روش معمول</a:t>
            </a:r>
          </a:p>
          <a:p>
            <a:pPr lvl="1"/>
            <a:endParaRPr lang="fa-IR" dirty="0" smtClean="0"/>
          </a:p>
          <a:p>
            <a:pPr lvl="1"/>
            <a:endParaRPr lang="fa-IR" dirty="0"/>
          </a:p>
          <a:p>
            <a:pPr lvl="1"/>
            <a:endParaRPr lang="fa-IR" dirty="0" smtClean="0"/>
          </a:p>
          <a:p>
            <a:pPr lvl="1"/>
            <a:endParaRPr lang="fa-IR" dirty="0"/>
          </a:p>
          <a:p>
            <a:pPr lvl="1"/>
            <a:endParaRPr lang="fa-IR" dirty="0" smtClean="0"/>
          </a:p>
          <a:p>
            <a:pPr lvl="1"/>
            <a:endParaRPr lang="fa-IR" dirty="0"/>
          </a:p>
          <a:p>
            <a:pPr lvl="1"/>
            <a:endParaRPr lang="fa-IR" dirty="0" smtClean="0"/>
          </a:p>
          <a:p>
            <a:pPr lvl="1"/>
            <a:endParaRPr lang="fa-IR" dirty="0" smtClean="0"/>
          </a:p>
          <a:p>
            <a:pPr lvl="1"/>
            <a:endParaRPr lang="fa-IR" dirty="0"/>
          </a:p>
          <a:p>
            <a:pPr lvl="1"/>
            <a:endParaRPr lang="fa-IR" dirty="0" smtClean="0"/>
          </a:p>
          <a:p>
            <a:pPr lvl="1"/>
            <a:endParaRPr lang="fa-IR" dirty="0"/>
          </a:p>
          <a:p>
            <a:pPr lvl="1" algn="r" rtl="1"/>
            <a:r>
              <a:rPr lang="fa-IR" dirty="0" smtClean="0"/>
              <a:t>نیاز به حلقه وصل دهنده درس ها (خلاقیت و تجربه در دانشجو)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دانشگاه صنعتی خواجه نصیرالدین طوسی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B76-1AC7-4662-8FF1-A65E78FA305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gray">
          <a:xfrm flipH="1">
            <a:off x="873125" y="5189687"/>
            <a:ext cx="16573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gray">
          <a:xfrm flipH="1">
            <a:off x="873125" y="4351487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gray">
          <a:xfrm flipH="1">
            <a:off x="873125" y="3521224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gray">
          <a:xfrm flipH="1">
            <a:off x="873125" y="2692549"/>
            <a:ext cx="416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gray">
          <a:xfrm flipH="1" flipV="1">
            <a:off x="873125" y="1851174"/>
            <a:ext cx="503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gray">
          <a:xfrm>
            <a:off x="1025525" y="1844824"/>
            <a:ext cx="0" cy="871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gray">
          <a:xfrm>
            <a:off x="1025525" y="2716362"/>
            <a:ext cx="0" cy="81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gray">
          <a:xfrm>
            <a:off x="1025525" y="3533924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gray">
          <a:xfrm>
            <a:off x="1025525" y="4351487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gray">
          <a:xfrm>
            <a:off x="1043608" y="2168674"/>
            <a:ext cx="21307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a-IR" sz="1400" b="1" dirty="0" smtClean="0">
                <a:latin typeface="Verdana" pitchFamily="34" charset="0"/>
                <a:cs typeface="B Nazanin" pitchFamily="2" charset="-78"/>
              </a:rPr>
              <a:t>درس های نهایی و فناوری محور </a:t>
            </a:r>
            <a:endParaRPr lang="en-US" sz="1400" b="1" dirty="0">
              <a:latin typeface="Verdana" pitchFamily="34" charset="0"/>
              <a:cs typeface="B Nazanin" pitchFamily="2" charset="-78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gray">
          <a:xfrm>
            <a:off x="1043608" y="2995762"/>
            <a:ext cx="24529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a-IR" sz="1400" b="1" dirty="0" smtClean="0">
                <a:latin typeface="Verdana" pitchFamily="34" charset="0"/>
                <a:cs typeface="B Nazanin" pitchFamily="2" charset="-78"/>
              </a:rPr>
              <a:t>درس های تخصصی در گرایش مربوطه</a:t>
            </a:r>
            <a:endParaRPr lang="en-US" sz="1400" b="1" dirty="0">
              <a:latin typeface="Verdana" pitchFamily="34" charset="0"/>
              <a:cs typeface="B Nazanin" pitchFamily="2" charset="-78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1043608" y="3859362"/>
            <a:ext cx="22044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a-IR" sz="1400" b="1" dirty="0" smtClean="0">
                <a:latin typeface="Verdana" pitchFamily="34" charset="0"/>
                <a:cs typeface="B Nazanin" pitchFamily="2" charset="-78"/>
              </a:rPr>
              <a:t>زمینه های اصلی در مهندسی برق</a:t>
            </a:r>
            <a:endParaRPr lang="en-US" sz="1400" b="1" dirty="0">
              <a:latin typeface="Verdana" pitchFamily="34" charset="0"/>
              <a:cs typeface="B Nazanin" pitchFamily="2" charset="-78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043608" y="4665812"/>
            <a:ext cx="15279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a-IR" sz="1400" b="1" dirty="0" smtClean="0">
                <a:latin typeface="Verdana" pitchFamily="34" charset="0"/>
                <a:cs typeface="B Nazanin" pitchFamily="2" charset="-78"/>
              </a:rPr>
              <a:t>مبانی ریاضی و فیزیک</a:t>
            </a:r>
            <a:endParaRPr lang="en-US" sz="1400" b="1" dirty="0">
              <a:latin typeface="Verdana" pitchFamily="34" charset="0"/>
              <a:cs typeface="B Nazanin" pitchFamily="2" charset="-78"/>
            </a:endParaRPr>
          </a:p>
        </p:txBody>
      </p:sp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2627784" y="1844824"/>
            <a:ext cx="5826126" cy="3343275"/>
            <a:chOff x="1514" y="1446"/>
            <a:chExt cx="3670" cy="2106"/>
          </a:xfrm>
        </p:grpSpPr>
        <p:sp>
          <p:nvSpPr>
            <p:cNvPr id="20" name="Freeform 17"/>
            <p:cNvSpPr>
              <a:spLocks/>
            </p:cNvSpPr>
            <p:nvPr/>
          </p:nvSpPr>
          <p:spPr bwMode="gray">
            <a:xfrm>
              <a:off x="4817" y="1446"/>
              <a:ext cx="363" cy="533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gray">
            <a:xfrm>
              <a:off x="3078" y="1446"/>
              <a:ext cx="2106" cy="341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fa-IR" b="1" dirty="0">
                  <a:solidFill>
                    <a:srgbClr val="FFFFFF"/>
                  </a:solidFill>
                  <a:latin typeface="Verdana" pitchFamily="34" charset="0"/>
                  <a:cs typeface="B Nazanin" pitchFamily="2" charset="-78"/>
                </a:rPr>
                <a:t>کارآموزی و پروژه </a:t>
              </a:r>
              <a:endParaRPr lang="en-US" b="1" dirty="0">
                <a:solidFill>
                  <a:srgbClr val="FFFFFF"/>
                </a:solidFill>
                <a:latin typeface="Verdana" pitchFamily="34" charset="0"/>
                <a:cs typeface="B Nazanin" pitchFamily="2" charset="-78"/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gray">
            <a:xfrm>
              <a:off x="4452" y="1970"/>
              <a:ext cx="363" cy="530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gray">
            <a:xfrm>
              <a:off x="2555" y="1970"/>
              <a:ext cx="2264" cy="340"/>
            </a:xfrm>
            <a:custGeom>
              <a:avLst/>
              <a:gdLst/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gray">
            <a:xfrm>
              <a:off x="4086" y="2494"/>
              <a:ext cx="361" cy="532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gray">
            <a:xfrm>
              <a:off x="3722" y="3019"/>
              <a:ext cx="364" cy="533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gray">
            <a:xfrm>
              <a:off x="1515" y="3022"/>
              <a:ext cx="2571" cy="340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gray">
            <a:xfrm>
              <a:off x="1888" y="1543"/>
              <a:ext cx="1158" cy="1715"/>
            </a:xfrm>
            <a:custGeom>
              <a:avLst/>
              <a:gdLst/>
              <a:ahLst/>
              <a:cxnLst>
                <a:cxn ang="0">
                  <a:pos x="12" y="2464"/>
                </a:cxn>
                <a:cxn ang="0">
                  <a:pos x="56" y="2120"/>
                </a:cxn>
                <a:cxn ang="0">
                  <a:pos x="124" y="1808"/>
                </a:cxn>
                <a:cxn ang="0">
                  <a:pos x="212" y="1524"/>
                </a:cxn>
                <a:cxn ang="0">
                  <a:pos x="316" y="1270"/>
                </a:cxn>
                <a:cxn ang="0">
                  <a:pos x="430" y="1044"/>
                </a:cxn>
                <a:cxn ang="0">
                  <a:pos x="550" y="846"/>
                </a:cxn>
                <a:cxn ang="0">
                  <a:pos x="672" y="674"/>
                </a:cxn>
                <a:cxn ang="0">
                  <a:pos x="792" y="528"/>
                </a:cxn>
                <a:cxn ang="0">
                  <a:pos x="906" y="408"/>
                </a:cxn>
                <a:cxn ang="0">
                  <a:pos x="1010" y="310"/>
                </a:cxn>
                <a:cxn ang="0">
                  <a:pos x="1096" y="236"/>
                </a:cxn>
                <a:cxn ang="0">
                  <a:pos x="1164" y="184"/>
                </a:cxn>
                <a:cxn ang="0">
                  <a:pos x="1208" y="154"/>
                </a:cxn>
                <a:cxn ang="0">
                  <a:pos x="1224" y="144"/>
                </a:cxn>
                <a:cxn ang="0">
                  <a:pos x="1728" y="56"/>
                </a:cxn>
                <a:cxn ang="0">
                  <a:pos x="1568" y="328"/>
                </a:cxn>
                <a:cxn ang="0">
                  <a:pos x="1554" y="332"/>
                </a:cxn>
                <a:cxn ang="0">
                  <a:pos x="1514" y="346"/>
                </a:cxn>
                <a:cxn ang="0">
                  <a:pos x="1452" y="370"/>
                </a:cxn>
                <a:cxn ang="0">
                  <a:pos x="1370" y="410"/>
                </a:cxn>
                <a:cxn ang="0">
                  <a:pos x="1270" y="466"/>
                </a:cxn>
                <a:cxn ang="0">
                  <a:pos x="1158" y="540"/>
                </a:cxn>
                <a:cxn ang="0">
                  <a:pos x="1034" y="636"/>
                </a:cxn>
                <a:cxn ang="0">
                  <a:pos x="904" y="756"/>
                </a:cxn>
                <a:cxn ang="0">
                  <a:pos x="770" y="900"/>
                </a:cxn>
                <a:cxn ang="0">
                  <a:pos x="632" y="1076"/>
                </a:cxn>
                <a:cxn ang="0">
                  <a:pos x="498" y="1280"/>
                </a:cxn>
                <a:cxn ang="0">
                  <a:pos x="370" y="1518"/>
                </a:cxn>
                <a:cxn ang="0">
                  <a:pos x="248" y="1792"/>
                </a:cxn>
                <a:cxn ang="0">
                  <a:pos x="138" y="2104"/>
                </a:cxn>
                <a:cxn ang="0">
                  <a:pos x="42" y="2456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D1136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gray">
            <a:xfrm>
              <a:off x="3082" y="1787"/>
              <a:ext cx="1743" cy="192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fa-IR" b="1" dirty="0">
                  <a:solidFill>
                    <a:srgbClr val="FFFFFF"/>
                  </a:solidFill>
                  <a:latin typeface="Verdana" pitchFamily="34" charset="0"/>
                  <a:cs typeface="B Nazanin" pitchFamily="2" charset="-78"/>
                </a:rPr>
                <a:t>درس های </a:t>
              </a:r>
              <a:r>
                <a:rPr lang="fa-IR" b="1" dirty="0" smtClean="0">
                  <a:solidFill>
                    <a:srgbClr val="FFFFFF"/>
                  </a:solidFill>
                  <a:latin typeface="Verdana" pitchFamily="34" charset="0"/>
                  <a:cs typeface="B Nazanin" pitchFamily="2" charset="-78"/>
                </a:rPr>
                <a:t>انتخابی و اختیاری</a:t>
              </a:r>
              <a:endParaRPr lang="fa-IR" b="1" dirty="0">
                <a:solidFill>
                  <a:srgbClr val="FFFFFF"/>
                </a:solidFill>
                <a:latin typeface="Verdana" pitchFamily="34" charset="0"/>
                <a:cs typeface="B Nazanin" pitchFamily="2" charset="-78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gray">
            <a:xfrm>
              <a:off x="2556" y="2310"/>
              <a:ext cx="1900" cy="18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72549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fa-IR" b="1" dirty="0">
                  <a:solidFill>
                    <a:srgbClr val="FFFFFF"/>
                  </a:solidFill>
                  <a:latin typeface="Verdana" pitchFamily="34" charset="0"/>
                  <a:cs typeface="B Nazanin" pitchFamily="2" charset="-78"/>
                </a:rPr>
                <a:t>درس های </a:t>
              </a:r>
              <a:r>
                <a:rPr lang="fa-IR" b="1" dirty="0" smtClean="0">
                  <a:solidFill>
                    <a:srgbClr val="FFFFFF"/>
                  </a:solidFill>
                  <a:latin typeface="Verdana" pitchFamily="34" charset="0"/>
                  <a:cs typeface="B Nazanin" pitchFamily="2" charset="-78"/>
                </a:rPr>
                <a:t>تخصصی الزامی</a:t>
              </a:r>
              <a:endParaRPr lang="fa-IR" b="1" dirty="0">
                <a:solidFill>
                  <a:srgbClr val="FFFFFF"/>
                </a:solidFill>
                <a:latin typeface="Verdana" pitchFamily="34" charset="0"/>
                <a:cs typeface="B Nazanin" pitchFamily="2" charset="-78"/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gray">
            <a:xfrm>
              <a:off x="2036" y="2494"/>
              <a:ext cx="2415" cy="343"/>
            </a:xfrm>
            <a:custGeom>
              <a:avLst/>
              <a:gdLst/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gray">
            <a:xfrm>
              <a:off x="2038" y="2836"/>
              <a:ext cx="2056" cy="18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72549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fa-IR" b="1" dirty="0">
                  <a:solidFill>
                    <a:srgbClr val="FFFFFF"/>
                  </a:solidFill>
                  <a:latin typeface="Verdana" pitchFamily="34" charset="0"/>
                  <a:cs typeface="B Nazanin" pitchFamily="2" charset="-78"/>
                </a:rPr>
                <a:t>درس های </a:t>
              </a:r>
              <a:r>
                <a:rPr lang="fa-IR" b="1" dirty="0" smtClean="0">
                  <a:solidFill>
                    <a:srgbClr val="FFFFFF"/>
                  </a:solidFill>
                  <a:latin typeface="Verdana" pitchFamily="34" charset="0"/>
                  <a:cs typeface="B Nazanin" pitchFamily="2" charset="-78"/>
                </a:rPr>
                <a:t>اصلی</a:t>
              </a:r>
              <a:endParaRPr lang="fa-IR" b="1" dirty="0">
                <a:solidFill>
                  <a:srgbClr val="FFFFFF"/>
                </a:solidFill>
                <a:latin typeface="Verdana" pitchFamily="34" charset="0"/>
                <a:cs typeface="B Nazanin" pitchFamily="2" charset="-78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gray">
            <a:xfrm>
              <a:off x="1514" y="3363"/>
              <a:ext cx="2213" cy="187"/>
            </a:xfrm>
            <a:prstGeom prst="rect">
              <a:avLst/>
            </a:prstGeom>
            <a:gradFill rotWithShape="1">
              <a:gsLst>
                <a:gs pos="0">
                  <a:schemeClr val="tx2">
                    <a:gamma/>
                    <a:shade val="72549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fa-IR" b="1" dirty="0" smtClean="0">
                  <a:solidFill>
                    <a:srgbClr val="FFFFFF"/>
                  </a:solidFill>
                  <a:latin typeface="Verdana" pitchFamily="34" charset="0"/>
                  <a:cs typeface="B Nazanin" pitchFamily="2" charset="-78"/>
                </a:rPr>
                <a:t>درس های پایه</a:t>
              </a:r>
              <a:endParaRPr lang="en-US" b="1" dirty="0">
                <a:solidFill>
                  <a:srgbClr val="FFFFFF"/>
                </a:solidFill>
                <a:latin typeface="Verdana" pitchFamily="34" charset="0"/>
                <a:cs typeface="B Nazani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19723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برنامه درسی مهندسی برق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دانشگاه صنعتی خواجه نصیرالدین طوسی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B76-1AC7-4662-8FF1-A65E78FA305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476375"/>
            <a:ext cx="842010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97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برنامه درسی مهندسی برق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دانشگاه صنعتی خواجه نصیرالدین طوسی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B76-1AC7-4662-8FF1-A65E78FA305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62819"/>
            <a:ext cx="8362997" cy="357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96136" y="1670611"/>
            <a:ext cx="1003078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fa-IR" sz="1600" b="1" dirty="0" smtClean="0">
                <a:solidFill>
                  <a:srgbClr val="FF0000"/>
                </a:solidFill>
                <a:cs typeface="B Nazanin" pitchFamily="2" charset="-78"/>
              </a:rPr>
              <a:t>( 11 واحد)</a:t>
            </a:r>
            <a:endParaRPr lang="en-US" sz="16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48264" y="2420888"/>
            <a:ext cx="23074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fa-IR" sz="1200" b="1" dirty="0" smtClean="0">
                <a:solidFill>
                  <a:srgbClr val="FF0000"/>
                </a:solidFill>
                <a:cs typeface="B Nazanin" pitchFamily="2" charset="-78"/>
              </a:rPr>
              <a:t>11</a:t>
            </a:r>
            <a:endParaRPr lang="en-US" sz="1200" b="1" dirty="0">
              <a:solidFill>
                <a:srgbClr val="FF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697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Calibri" pitchFamily="34" charset="0"/>
              </a:rPr>
              <a:t>پتانسیل های کاربردی گرایش </a:t>
            </a:r>
            <a:r>
              <a:rPr lang="fa-IR" dirty="0" smtClean="0">
                <a:latin typeface="Calibri" pitchFamily="34" charset="0"/>
              </a:rPr>
              <a:t>کنترل سیستم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r" rtl="1"/>
            <a:r>
              <a:rPr lang="fa-IR" dirty="0" smtClean="0"/>
              <a:t>سطح کارشناسی</a:t>
            </a:r>
          </a:p>
          <a:p>
            <a:pPr lvl="1" algn="r" rtl="1"/>
            <a:r>
              <a:rPr lang="fa-IR" dirty="0" smtClean="0"/>
              <a:t>اتوماسیون صنعتی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صنعتی خواجه نصیرالدین طوسی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B76-1AC7-4662-8FF1-A65E78FA305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" t="6678" r="4935" b="10493"/>
          <a:stretch/>
        </p:blipFill>
        <p:spPr>
          <a:xfrm>
            <a:off x="3491880" y="2287531"/>
            <a:ext cx="5362848" cy="3733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852936"/>
            <a:ext cx="401627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336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Calibri" pitchFamily="34" charset="0"/>
              </a:rPr>
              <a:t>پتانسیل های کاربردی گرایش کنترل سیستم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algn="r" rtl="1"/>
            <a:r>
              <a:rPr lang="fa-IR" dirty="0" smtClean="0"/>
              <a:t>سطح کارشناسی</a:t>
            </a:r>
          </a:p>
          <a:p>
            <a:pPr lvl="1" algn="r" rtl="1"/>
            <a:r>
              <a:rPr lang="fa-IR" dirty="0" smtClean="0"/>
              <a:t>اتوماسیون صنعتی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صنعتی خواجه نصیرالدین طوسی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B76-1AC7-4662-8FF1-A65E78FA305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6120680" cy="435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4958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Calibri" pitchFamily="34" charset="0"/>
              </a:rPr>
              <a:t>پتانسیل های کاربردی گرایش کنترل سیستم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سطح کارشناسی</a:t>
            </a:r>
          </a:p>
          <a:p>
            <a:pPr lvl="1"/>
            <a:r>
              <a:rPr lang="fa-IR" dirty="0" smtClean="0"/>
              <a:t>رباتیک در اتوماسیون صنعتی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صنعتی خواجه نصیرالدین طوسی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B76-1AC7-4662-8FF1-A65E78FA305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72816"/>
            <a:ext cx="3810000" cy="2924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88840"/>
            <a:ext cx="6696744" cy="442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273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Calibri" pitchFamily="34" charset="0"/>
              </a:rPr>
              <a:t>پتانسیل های کاربردی گرایش کنترل سیستم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سطح کارشناسی</a:t>
            </a:r>
          </a:p>
          <a:p>
            <a:pPr lvl="1" algn="r" rtl="1"/>
            <a:r>
              <a:rPr lang="fa-IR" dirty="0" smtClean="0"/>
              <a:t>اندازه گیری و ابزار دقیق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صنعتی خواجه نصیرالدین طوسی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B76-1AC7-4662-8FF1-A65E78FA305D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098" name="Picture 2" descr="D:\users\hamid\MyBooks\Instrumentation\Figures\PIC2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17056"/>
            <a:ext cx="3463000" cy="229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users\hamid\MyBooks\Instrumentation\Figures\pyrome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25192"/>
            <a:ext cx="3152080" cy="315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3683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Calibri" pitchFamily="34" charset="0"/>
              </a:rPr>
              <a:t>پتانسیل های کاربردی گرایش کنترل سیستم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سطح کارشناسی</a:t>
            </a:r>
          </a:p>
          <a:p>
            <a:pPr lvl="1" algn="r" rtl="1"/>
            <a:r>
              <a:rPr lang="fa-IR" dirty="0" smtClean="0"/>
              <a:t>اندازه گیری و ابزار دقیق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صنعتی خواجه نصیرالدین طوسی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B76-1AC7-4662-8FF1-A65E78FA305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7" y="2589508"/>
            <a:ext cx="3266311" cy="31437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924944"/>
            <a:ext cx="39147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480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rgbClr val="0070C0"/>
                </a:solidFill>
                <a:latin typeface="Calibri" pitchFamily="34" charset="0"/>
              </a:rPr>
              <a:t>پتانسیل های کاربردی گرایش کنترل سیستم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solidFill>
                  <a:srgbClr val="C00000"/>
                </a:solidFill>
              </a:rPr>
              <a:t>سطح کارشناسی</a:t>
            </a:r>
          </a:p>
          <a:p>
            <a:pPr lvl="1" algn="r" rtl="1"/>
            <a:endParaRPr lang="fa-IR" sz="1400" b="1" dirty="0" smtClean="0">
              <a:solidFill>
                <a:srgbClr val="C00000"/>
              </a:solidFill>
            </a:endParaRPr>
          </a:p>
          <a:p>
            <a:pPr lvl="1" algn="r" rtl="1"/>
            <a:r>
              <a:rPr lang="fa-IR" b="1" dirty="0" smtClean="0">
                <a:solidFill>
                  <a:srgbClr val="C00000"/>
                </a:solidFill>
              </a:rPr>
              <a:t>سایر زمینه های مهندسی</a:t>
            </a:r>
          </a:p>
          <a:p>
            <a:pPr lvl="1" algn="r" rtl="1"/>
            <a:endParaRPr lang="fa-IR" sz="1400" b="1" dirty="0" smtClean="0">
              <a:solidFill>
                <a:srgbClr val="C00000"/>
              </a:solidFill>
            </a:endParaRPr>
          </a:p>
          <a:p>
            <a:pPr lvl="2" algn="r" rtl="1"/>
            <a:r>
              <a:rPr lang="fa-IR" b="1" dirty="0" smtClean="0">
                <a:solidFill>
                  <a:srgbClr val="C00000"/>
                </a:solidFill>
              </a:rPr>
              <a:t>تحلیل </a:t>
            </a:r>
            <a:r>
              <a:rPr lang="fa-IR" b="1" dirty="0">
                <a:solidFill>
                  <a:srgbClr val="C00000"/>
                </a:solidFill>
              </a:rPr>
              <a:t>سیستم </a:t>
            </a:r>
            <a:r>
              <a:rPr lang="fa-IR" b="1" dirty="0" smtClean="0">
                <a:solidFill>
                  <a:srgbClr val="C00000"/>
                </a:solidFill>
              </a:rPr>
              <a:t>ها</a:t>
            </a:r>
            <a:r>
              <a:rPr lang="fa-IR" b="1" dirty="0">
                <a:solidFill>
                  <a:srgbClr val="C00000"/>
                </a:solidFill>
              </a:rPr>
              <a:t>ی</a:t>
            </a:r>
            <a:r>
              <a:rPr lang="fa-IR" b="1" dirty="0" smtClean="0">
                <a:solidFill>
                  <a:srgbClr val="C00000"/>
                </a:solidFill>
              </a:rPr>
              <a:t> پیچیده</a:t>
            </a:r>
          </a:p>
          <a:p>
            <a:pPr lvl="2" algn="r" rtl="1"/>
            <a:r>
              <a:rPr lang="fa-IR" b="1" dirty="0" smtClean="0">
                <a:solidFill>
                  <a:srgbClr val="C00000"/>
                </a:solidFill>
              </a:rPr>
              <a:t>سیستم های کنترل خود کار</a:t>
            </a:r>
          </a:p>
          <a:p>
            <a:pPr lvl="2" algn="r" rtl="1"/>
            <a:r>
              <a:rPr lang="fa-IR" b="1" dirty="0" smtClean="0">
                <a:solidFill>
                  <a:srgbClr val="C00000"/>
                </a:solidFill>
              </a:rPr>
              <a:t>هدایت </a:t>
            </a:r>
            <a:r>
              <a:rPr lang="fa-IR" b="1" dirty="0">
                <a:solidFill>
                  <a:srgbClr val="C00000"/>
                </a:solidFill>
              </a:rPr>
              <a:t>و ناوبری</a:t>
            </a:r>
          </a:p>
          <a:p>
            <a:pPr lvl="2" algn="r" rtl="1"/>
            <a:r>
              <a:rPr lang="fa-IR" b="1" dirty="0" smtClean="0">
                <a:solidFill>
                  <a:srgbClr val="C00000"/>
                </a:solidFill>
              </a:rPr>
              <a:t>سیستم های کنترل دیجیتال</a:t>
            </a:r>
          </a:p>
          <a:p>
            <a:pPr lvl="2" algn="r" rtl="1"/>
            <a:r>
              <a:rPr lang="fa-IR" b="1" dirty="0" smtClean="0">
                <a:solidFill>
                  <a:srgbClr val="C00000"/>
                </a:solidFill>
              </a:rPr>
              <a:t>سیستم های کنترل از طریق </a:t>
            </a:r>
            <a:r>
              <a:rPr lang="en-US" b="1" dirty="0" smtClean="0">
                <a:solidFill>
                  <a:srgbClr val="C00000"/>
                </a:solidFill>
              </a:rPr>
              <a:t>web</a:t>
            </a:r>
            <a:endParaRPr lang="fa-IR" b="1" dirty="0" smtClean="0">
              <a:solidFill>
                <a:srgbClr val="C00000"/>
              </a:solidFill>
            </a:endParaRPr>
          </a:p>
          <a:p>
            <a:pPr lvl="2" algn="r" rtl="1"/>
            <a:r>
              <a:rPr lang="fa-IR" b="1" dirty="0">
                <a:solidFill>
                  <a:srgbClr val="C00000"/>
                </a:solidFill>
              </a:rPr>
              <a:t> </a:t>
            </a:r>
            <a:r>
              <a:rPr lang="fa-IR" b="1" dirty="0" smtClean="0">
                <a:solidFill>
                  <a:srgbClr val="C00000"/>
                </a:solidFill>
              </a:rPr>
              <a:t>. . .</a:t>
            </a:r>
          </a:p>
          <a:p>
            <a:pPr lvl="2" algn="r" rtl="1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صنعتی خواجه نصیرالدین طوسی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B76-1AC7-4662-8FF1-A65E78FA305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27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مقدمه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56097"/>
            <a:ext cx="8712968" cy="5625231"/>
          </a:xfrm>
        </p:spPr>
        <p:txBody>
          <a:bodyPr/>
          <a:lstStyle/>
          <a:p>
            <a:pPr algn="r" rtl="1"/>
            <a:r>
              <a:rPr lang="fa-IR" dirty="0" smtClean="0"/>
              <a:t>روش خلاقیت محور</a:t>
            </a:r>
          </a:p>
          <a:p>
            <a:pPr algn="r" rtl="1"/>
            <a:endParaRPr lang="fa-IR" dirty="0" smtClean="0"/>
          </a:p>
          <a:p>
            <a:pPr lvl="1" algn="r" rtl="1"/>
            <a:r>
              <a:rPr lang="fa-IR" dirty="0" smtClean="0"/>
              <a:t>ارائه برخی تجهیزات اولیه و یک نیاز ساده</a:t>
            </a:r>
          </a:p>
          <a:p>
            <a:pPr lvl="2" algn="r" rtl="1"/>
            <a:r>
              <a:rPr lang="fa-IR" dirty="0" smtClean="0"/>
              <a:t>تشکیل تیم دانشجویی</a:t>
            </a:r>
          </a:p>
          <a:p>
            <a:pPr lvl="2" algn="r" rtl="1"/>
            <a:r>
              <a:rPr lang="fa-IR" dirty="0" smtClean="0"/>
              <a:t>جمع آوری اطلاعات و مطالعه کاربرد-محور</a:t>
            </a:r>
          </a:p>
          <a:p>
            <a:pPr lvl="2" algn="r" rtl="1"/>
            <a:r>
              <a:rPr lang="fa-IR" dirty="0" smtClean="0"/>
              <a:t>انجام پروژه با راهنمایی استاد </a:t>
            </a:r>
          </a:p>
          <a:p>
            <a:pPr lvl="2" algn="r" rtl="1"/>
            <a:r>
              <a:rPr lang="fa-IR" dirty="0" smtClean="0"/>
              <a:t>ارزیابی ارائه نتیجه نهایی و </a:t>
            </a:r>
            <a:r>
              <a:rPr lang="fa-IR" dirty="0"/>
              <a:t>در قالب </a:t>
            </a:r>
            <a:r>
              <a:rPr lang="fa-IR" dirty="0" smtClean="0"/>
              <a:t>مسابقه</a:t>
            </a:r>
          </a:p>
          <a:p>
            <a:pPr lvl="1" algn="r" rtl="1"/>
            <a:r>
              <a:rPr lang="fa-IR" dirty="0"/>
              <a:t>ارائه </a:t>
            </a:r>
            <a:r>
              <a:rPr lang="fa-IR" dirty="0" smtClean="0"/>
              <a:t>درس های پایه، اصلی و تخصصی</a:t>
            </a:r>
          </a:p>
          <a:p>
            <a:pPr lvl="1" algn="r" rtl="1"/>
            <a:r>
              <a:rPr lang="fa-IR" dirty="0" smtClean="0"/>
              <a:t>حضور در صنعت به مدت یک نیم سال و مشارکت در پروژه های طراحی</a:t>
            </a:r>
          </a:p>
          <a:p>
            <a:pPr lvl="1" algn="r" rtl="1"/>
            <a:r>
              <a:rPr lang="fa-IR" dirty="0" smtClean="0"/>
              <a:t>انجام یک پروژه بزرگ با استفاده از دانش مهندسی</a:t>
            </a:r>
          </a:p>
          <a:p>
            <a:pPr lvl="2" algn="r" rtl="1"/>
            <a:r>
              <a:rPr lang="fa-IR" dirty="0" smtClean="0"/>
              <a:t>تشکیل </a:t>
            </a:r>
            <a:r>
              <a:rPr lang="fa-IR" dirty="0"/>
              <a:t>تیم </a:t>
            </a:r>
            <a:r>
              <a:rPr lang="fa-IR" dirty="0" smtClean="0"/>
              <a:t>حرفه ای دانشجویی</a:t>
            </a:r>
          </a:p>
          <a:p>
            <a:pPr lvl="2" algn="r" rtl="1"/>
            <a:r>
              <a:rPr lang="fa-IR" dirty="0" smtClean="0"/>
              <a:t>برنامه ریزی دقیق انجام پروژه</a:t>
            </a:r>
          </a:p>
          <a:p>
            <a:pPr lvl="2" algn="r" rtl="1"/>
            <a:r>
              <a:rPr lang="fa-IR" dirty="0" smtClean="0"/>
              <a:t>شرکت در مسابقات ملی یا بین المللی دانشجویی </a:t>
            </a:r>
            <a:endParaRPr lang="fa-IR" dirty="0"/>
          </a:p>
          <a:p>
            <a:pPr lvl="2" algn="r" rtl="1"/>
            <a:endParaRPr lang="fa-IR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دانشگاه صنعتی خواجه نصیرالدین طوسی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B76-1AC7-4662-8FF1-A65E78FA305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33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مقدمه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مقایسه دو روش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دانشگاه صنعتی خواجه نصیرالدین طوسی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B76-1AC7-4662-8FF1-A65E78FA305D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250776" y="2209800"/>
            <a:ext cx="6711364" cy="3812027"/>
            <a:chOff x="528" y="1248"/>
            <a:chExt cx="4660" cy="2565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1824" y="1248"/>
              <a:ext cx="2014" cy="1821"/>
              <a:chOff x="1872" y="1824"/>
              <a:chExt cx="2014" cy="1821"/>
            </a:xfrm>
          </p:grpSpPr>
          <p:sp>
            <p:nvSpPr>
              <p:cNvPr id="22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Oval 10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Oval 1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Oval 12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Oval 1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8" name="AutoShape 14"/>
            <p:cNvSpPr>
              <a:spLocks noChangeArrowheads="1"/>
            </p:cNvSpPr>
            <p:nvPr/>
          </p:nvSpPr>
          <p:spPr bwMode="gray">
            <a:xfrm>
              <a:off x="528" y="2256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15"/>
            <p:cNvSpPr>
              <a:spLocks noChangeArrowheads="1"/>
            </p:cNvSpPr>
            <p:nvPr/>
          </p:nvSpPr>
          <p:spPr bwMode="gray">
            <a:xfrm>
              <a:off x="528" y="1920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16"/>
            <p:cNvSpPr>
              <a:spLocks noChangeArrowheads="1"/>
            </p:cNvSpPr>
            <p:nvPr/>
          </p:nvSpPr>
          <p:spPr bwMode="gray">
            <a:xfrm>
              <a:off x="528" y="1584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17"/>
            <p:cNvSpPr>
              <a:spLocks noChangeArrowheads="1"/>
            </p:cNvSpPr>
            <p:nvPr/>
          </p:nvSpPr>
          <p:spPr bwMode="gray">
            <a:xfrm>
              <a:off x="3984" y="2214"/>
              <a:ext cx="1200" cy="607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18"/>
            <p:cNvSpPr>
              <a:spLocks noChangeArrowheads="1"/>
            </p:cNvSpPr>
            <p:nvPr/>
          </p:nvSpPr>
          <p:spPr bwMode="gray">
            <a:xfrm>
              <a:off x="3984" y="1920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19"/>
            <p:cNvSpPr>
              <a:spLocks noChangeArrowheads="1"/>
            </p:cNvSpPr>
            <p:nvPr/>
          </p:nvSpPr>
          <p:spPr bwMode="gray">
            <a:xfrm>
              <a:off x="3984" y="1584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gray">
            <a:xfrm>
              <a:off x="2515" y="1920"/>
              <a:ext cx="655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a-IR" sz="2400" b="1" dirty="0" smtClean="0">
                  <a:solidFill>
                    <a:schemeClr val="bg1"/>
                  </a:solidFill>
                  <a:cs typeface="B Nazanin" pitchFamily="2" charset="-78"/>
                </a:rPr>
                <a:t>مقایسه</a:t>
              </a:r>
              <a:endParaRPr lang="en-US" sz="2400" b="1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1611" y="3168"/>
              <a:ext cx="2448" cy="6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fa-IR" b="1" dirty="0" smtClean="0">
                  <a:latin typeface="Verdana" pitchFamily="34" charset="0"/>
                  <a:cs typeface="B Nazanin" pitchFamily="2" charset="-78"/>
                </a:rPr>
                <a:t>نیاز به تلفیق دو روش بر اساس</a:t>
              </a:r>
            </a:p>
            <a:p>
              <a:pPr algn="ctr" eaLnBrk="0" hangingPunct="0"/>
              <a:r>
                <a:rPr lang="fa-IR" b="1" dirty="0" smtClean="0">
                  <a:latin typeface="Verdana" pitchFamily="34" charset="0"/>
                  <a:cs typeface="B Nazanin" pitchFamily="2" charset="-78"/>
                </a:rPr>
                <a:t> امکانات و محدودیت ها و نوع رشته</a:t>
              </a:r>
              <a:endParaRPr lang="en-US" b="1" dirty="0">
                <a:latin typeface="Verdana" pitchFamily="34" charset="0"/>
                <a:cs typeface="B Nazanin" pitchFamily="2" charset="-78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gray">
            <a:xfrm>
              <a:off x="647" y="1683"/>
              <a:ext cx="83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a-IR" b="1" dirty="0" smtClean="0">
                  <a:solidFill>
                    <a:schemeClr val="bg1"/>
                  </a:solidFill>
                  <a:cs typeface="B Nazanin" pitchFamily="2" charset="-78"/>
                </a:rPr>
                <a:t>انگیزه سازی </a:t>
              </a:r>
              <a:endParaRPr lang="en-US" b="1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gray">
            <a:xfrm>
              <a:off x="756" y="2019"/>
              <a:ext cx="61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a-IR" b="1" dirty="0" smtClean="0">
                  <a:solidFill>
                    <a:schemeClr val="bg1"/>
                  </a:solidFill>
                  <a:cs typeface="B Nazanin" pitchFamily="2" charset="-78"/>
                </a:rPr>
                <a:t>کار تیمی</a:t>
              </a:r>
              <a:endParaRPr lang="en-US" b="1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  <p:sp>
          <p:nvSpPr>
            <p:cNvPr id="18" name="Text Box 24"/>
            <p:cNvSpPr txBox="1">
              <a:spLocks noChangeArrowheads="1"/>
            </p:cNvSpPr>
            <p:nvPr/>
          </p:nvSpPr>
          <p:spPr bwMode="gray">
            <a:xfrm>
              <a:off x="670" y="2355"/>
              <a:ext cx="78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a-IR" b="1" dirty="0" smtClean="0">
                  <a:solidFill>
                    <a:schemeClr val="bg1"/>
                  </a:solidFill>
                  <a:cs typeface="B Nazanin" pitchFamily="2" charset="-78"/>
                </a:rPr>
                <a:t>کاربرد محور</a:t>
              </a:r>
              <a:endParaRPr lang="en-US" b="1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  <p:sp>
          <p:nvSpPr>
            <p:cNvPr id="19" name="Text Box 25"/>
            <p:cNvSpPr txBox="1">
              <a:spLocks noChangeArrowheads="1"/>
            </p:cNvSpPr>
            <p:nvPr/>
          </p:nvSpPr>
          <p:spPr bwMode="gray">
            <a:xfrm>
              <a:off x="4089" y="1683"/>
              <a:ext cx="102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a-IR" b="1" dirty="0" smtClean="0">
                  <a:solidFill>
                    <a:schemeClr val="bg1"/>
                  </a:solidFill>
                  <a:cs typeface="B Nazanin" pitchFamily="2" charset="-78"/>
                </a:rPr>
                <a:t>مبانی نظری قوی</a:t>
              </a:r>
              <a:endParaRPr lang="en-US" b="1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  <p:sp>
          <p:nvSpPr>
            <p:cNvPr id="20" name="Text Box 26"/>
            <p:cNvSpPr txBox="1">
              <a:spLocks noChangeArrowheads="1"/>
            </p:cNvSpPr>
            <p:nvPr/>
          </p:nvSpPr>
          <p:spPr bwMode="gray">
            <a:xfrm>
              <a:off x="4019" y="2019"/>
              <a:ext cx="116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a-IR" b="1" dirty="0" smtClean="0">
                  <a:solidFill>
                    <a:schemeClr val="bg1"/>
                  </a:solidFill>
                  <a:cs typeface="B Nazanin" pitchFamily="2" charset="-78"/>
                </a:rPr>
                <a:t>تفکیک در رشته ها</a:t>
              </a:r>
              <a:endParaRPr lang="en-US" b="1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  <p:sp>
          <p:nvSpPr>
            <p:cNvPr id="21" name="Text Box 27"/>
            <p:cNvSpPr txBox="1">
              <a:spLocks noChangeArrowheads="1"/>
            </p:cNvSpPr>
            <p:nvPr/>
          </p:nvSpPr>
          <p:spPr bwMode="gray">
            <a:xfrm>
              <a:off x="4062" y="2355"/>
              <a:ext cx="1091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a-IR" b="1" dirty="0">
                  <a:solidFill>
                    <a:schemeClr val="bg1"/>
                  </a:solidFill>
                  <a:cs typeface="B Nazanin" pitchFamily="2" charset="-78"/>
                </a:rPr>
                <a:t>جمع بندی توسط </a:t>
              </a:r>
            </a:p>
            <a:p>
              <a:pPr algn="ctr" eaLnBrk="0" hangingPunct="0"/>
              <a:r>
                <a:rPr lang="fa-IR" b="1" dirty="0">
                  <a:solidFill>
                    <a:schemeClr val="bg1"/>
                  </a:solidFill>
                  <a:cs typeface="B Nazanin" pitchFamily="2" charset="-78"/>
                </a:rPr>
                <a:t>دانشجوی خلاق</a:t>
              </a:r>
              <a:endParaRPr lang="en-US" b="1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</p:grpSp>
      <p:sp>
        <p:nvSpPr>
          <p:cNvPr id="31" name="AutoShape 21"/>
          <p:cNvSpPr>
            <a:spLocks noChangeArrowheads="1"/>
          </p:cNvSpPr>
          <p:nvPr/>
        </p:nvSpPr>
        <p:spPr bwMode="auto">
          <a:xfrm>
            <a:off x="855470" y="1856289"/>
            <a:ext cx="2348378" cy="49935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fa-IR" b="1" dirty="0" smtClean="0">
                <a:latin typeface="Verdana" pitchFamily="34" charset="0"/>
                <a:cs typeface="B Nazanin" pitchFamily="2" charset="-78"/>
              </a:rPr>
              <a:t>روش خلاقیت محور</a:t>
            </a:r>
            <a:endParaRPr lang="en-US" b="1" dirty="0">
              <a:latin typeface="Verdana" pitchFamily="34" charset="0"/>
              <a:cs typeface="B Nazanin" pitchFamily="2" charset="-78"/>
            </a:endParaRPr>
          </a:p>
        </p:txBody>
      </p:sp>
      <p:sp>
        <p:nvSpPr>
          <p:cNvPr id="32" name="AutoShape 21"/>
          <p:cNvSpPr>
            <a:spLocks noChangeArrowheads="1"/>
          </p:cNvSpPr>
          <p:nvPr/>
        </p:nvSpPr>
        <p:spPr bwMode="auto">
          <a:xfrm>
            <a:off x="5918063" y="1856289"/>
            <a:ext cx="2348378" cy="49935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fa-IR" b="1" dirty="0" smtClean="0">
                <a:latin typeface="Verdana" pitchFamily="34" charset="0"/>
                <a:cs typeface="B Nazanin" pitchFamily="2" charset="-78"/>
              </a:rPr>
              <a:t>روش معمول</a:t>
            </a:r>
            <a:endParaRPr lang="en-US" b="1" dirty="0">
              <a:latin typeface="Verdana" pitchFamily="34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843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مقدمه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2161"/>
            <a:ext cx="8229600" cy="5553223"/>
          </a:xfrm>
        </p:spPr>
        <p:txBody>
          <a:bodyPr/>
          <a:lstStyle/>
          <a:p>
            <a:pPr algn="r" rtl="1"/>
            <a:r>
              <a:rPr lang="fa-IR" dirty="0" smtClean="0"/>
              <a:t>روش تدریس در رشته مهندسی برق</a:t>
            </a:r>
          </a:p>
          <a:p>
            <a:pPr lvl="1" algn="r" rtl="1"/>
            <a:r>
              <a:rPr lang="fa-IR" dirty="0" smtClean="0"/>
              <a:t>روش معمول</a:t>
            </a:r>
          </a:p>
          <a:p>
            <a:pPr lvl="2" algn="r" rtl="1"/>
            <a:r>
              <a:rPr lang="fa-IR" dirty="0" smtClean="0"/>
              <a:t>درس های نظری و اهمیت آزمایشگاه ها و کارگاه ها</a:t>
            </a:r>
          </a:p>
          <a:p>
            <a:pPr lvl="2" algn="r" rtl="1"/>
            <a:r>
              <a:rPr lang="fa-IR" dirty="0" smtClean="0"/>
              <a:t>تفکیک گرایش ها اما مدرک مهندسی برق</a:t>
            </a:r>
          </a:p>
          <a:p>
            <a:pPr lvl="2" algn="r" rtl="1"/>
            <a:r>
              <a:rPr lang="fa-IR" dirty="0" smtClean="0"/>
              <a:t>اهمیت آشنایی با سایر رشته های مهندسی</a:t>
            </a:r>
          </a:p>
          <a:p>
            <a:pPr lvl="2" algn="r" rtl="1"/>
            <a:r>
              <a:rPr lang="fa-IR" dirty="0" smtClean="0"/>
              <a:t>اهمیت کار گروهی</a:t>
            </a:r>
          </a:p>
          <a:p>
            <a:pPr lvl="2" algn="r" rtl="1"/>
            <a:r>
              <a:rPr lang="fa-IR" dirty="0" smtClean="0"/>
              <a:t>کارهای فوق برنامه (نه کار غیر مرتبط)</a:t>
            </a:r>
          </a:p>
          <a:p>
            <a:pPr lvl="1" algn="r" rtl="1"/>
            <a:r>
              <a:rPr lang="fa-IR" dirty="0"/>
              <a:t>ح</a:t>
            </a:r>
            <a:r>
              <a:rPr lang="fa-IR" dirty="0" smtClean="0"/>
              <a:t>لقه واسط بین درس ها</a:t>
            </a:r>
            <a:endParaRPr lang="fa-IR" dirty="0"/>
          </a:p>
          <a:p>
            <a:pPr lvl="2" algn="r" rtl="1"/>
            <a:r>
              <a:rPr lang="fa-IR" dirty="0" smtClean="0"/>
              <a:t>مطالعه بر روی کاربردها</a:t>
            </a:r>
          </a:p>
          <a:p>
            <a:pPr lvl="2" algn="r" rtl="1"/>
            <a:r>
              <a:rPr lang="fa-IR" dirty="0" smtClean="0"/>
              <a:t>آشنایی با پروژه های طراحی</a:t>
            </a:r>
          </a:p>
          <a:p>
            <a:pPr lvl="2" algn="r" rtl="1"/>
            <a:r>
              <a:rPr lang="fa-IR" dirty="0" smtClean="0"/>
              <a:t>فرصت تفکر و تمرکز </a:t>
            </a:r>
          </a:p>
          <a:p>
            <a:pPr lvl="2" algn="r" rtl="1"/>
            <a:r>
              <a:rPr lang="fa-IR" dirty="0" smtClean="0"/>
              <a:t>چشم های جستجو گر و مشاوره با اساتید و کارشناسان</a:t>
            </a:r>
          </a:p>
          <a:p>
            <a:pPr lvl="2" algn="r" rt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دانشگاه صنعتی خواجه نصیرالدین طوسی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B76-1AC7-4662-8FF1-A65E78FA305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33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 smtClean="0"/>
              <a:t>برنامه درسی مهندسی برق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145"/>
            <a:ext cx="8229600" cy="5553223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sz="2600" dirty="0" smtClean="0"/>
              <a:t>کل برنامه درسی: 140 واحد</a:t>
            </a:r>
          </a:p>
          <a:p>
            <a:pPr lvl="1" algn="r" rtl="1"/>
            <a:r>
              <a:rPr lang="fa-IR" sz="2400" dirty="0" smtClean="0"/>
              <a:t>درس های عمومی: 			20 واحد</a:t>
            </a:r>
          </a:p>
          <a:p>
            <a:pPr lvl="1" algn="r" rtl="1"/>
            <a:r>
              <a:rPr lang="fa-IR" sz="2400" dirty="0"/>
              <a:t> </a:t>
            </a:r>
            <a:r>
              <a:rPr lang="fa-IR" sz="2400" dirty="0" smtClean="0"/>
              <a:t>درس های پایه:			26 واحد</a:t>
            </a:r>
          </a:p>
          <a:p>
            <a:pPr lvl="1" algn="r" rtl="1"/>
            <a:r>
              <a:rPr lang="fa-IR" sz="2400" dirty="0" smtClean="0"/>
              <a:t>درس های اصلی:			51 واحد</a:t>
            </a:r>
          </a:p>
          <a:p>
            <a:pPr lvl="1" algn="r" rtl="1"/>
            <a:r>
              <a:rPr lang="fa-IR" sz="2400" dirty="0" smtClean="0"/>
              <a:t>درس های تخصصی (الزامی)		23 واحد</a:t>
            </a:r>
          </a:p>
          <a:p>
            <a:pPr lvl="1" algn="r" rtl="1"/>
            <a:r>
              <a:rPr lang="fa-IR" sz="2400" dirty="0" smtClean="0"/>
              <a:t>درس های تخصصی (انتخابی)		6  واحد</a:t>
            </a:r>
          </a:p>
          <a:p>
            <a:pPr lvl="1" algn="r" rtl="1"/>
            <a:r>
              <a:rPr lang="fa-IR" sz="2400" dirty="0" smtClean="0"/>
              <a:t>درس های تخصصی (اختیاری)		14 واحد</a:t>
            </a:r>
          </a:p>
          <a:p>
            <a:pPr algn="r" rtl="1"/>
            <a:r>
              <a:rPr lang="fa-IR" sz="2600" dirty="0"/>
              <a:t>گرایش های مهندسی برق (کارشناسی)</a:t>
            </a:r>
          </a:p>
          <a:p>
            <a:pPr lvl="1" algn="r" rtl="1"/>
            <a:r>
              <a:rPr lang="fa-IR" sz="2400" dirty="0" smtClean="0"/>
              <a:t>الکترونیک، قدرت، کنترل و سیستم، مخابرات</a:t>
            </a:r>
          </a:p>
          <a:p>
            <a:pPr algn="r" rtl="1"/>
            <a:r>
              <a:rPr lang="fa-IR" sz="2600" dirty="0"/>
              <a:t>گرایش های مهندسی برق (</a:t>
            </a:r>
            <a:r>
              <a:rPr lang="fa-IR" sz="2600" dirty="0" smtClean="0"/>
              <a:t>کارشناسی ارشد)</a:t>
            </a:r>
            <a:endParaRPr lang="fa-IR" sz="2600" dirty="0"/>
          </a:p>
          <a:p>
            <a:pPr lvl="1" algn="r" rtl="1"/>
            <a:r>
              <a:rPr lang="fa-IR" sz="2400" dirty="0" smtClean="0"/>
              <a:t>الکترونیک (2 گرایش)، قدرت (2 گرایش)، </a:t>
            </a:r>
            <a:r>
              <a:rPr lang="fa-IR" sz="2400" dirty="0"/>
              <a:t>کنترل و </a:t>
            </a:r>
            <a:r>
              <a:rPr lang="fa-IR" sz="2400" dirty="0" smtClean="0"/>
              <a:t>سیستم (2 گرایش) ، مخابرات (2 گرایش) ، مکاترونیک (3 گرایش) و مهندسی پزشکی</a:t>
            </a:r>
            <a:r>
              <a:rPr lang="fa-IR" dirty="0"/>
              <a:t>		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دانشگاه صنعتی خواجه نصیرالدین طوسی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B76-1AC7-4662-8FF1-A65E78FA305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50685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برنامه درسی مهندسی برق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73563"/>
          </a:xfrm>
        </p:spPr>
        <p:txBody>
          <a:bodyPr/>
          <a:lstStyle/>
          <a:p>
            <a:r>
              <a:rPr lang="fa-IR" sz="2600" dirty="0" smtClean="0"/>
              <a:t>انتخاب گرایش: در نیم سال پنجم و پس از 70</a:t>
            </a:r>
            <a:r>
              <a:rPr lang="en-US" sz="2600" dirty="0" smtClean="0"/>
              <a:t> </a:t>
            </a:r>
            <a:r>
              <a:rPr lang="fa-IR" sz="2600" dirty="0" smtClean="0"/>
              <a:t>واحد</a:t>
            </a:r>
            <a:endParaRPr lang="fa-IR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دانشگاه صنعتی خواجه نصیرالدین طوسی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B76-1AC7-4662-8FF1-A65E78FA305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1818184" y="2420888"/>
            <a:ext cx="5530850" cy="2743200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1661120" y="2278261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64314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fa-I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B Nazanin" pitchFamily="2" charset="-78"/>
              </a:rPr>
              <a:t>انتخاب گرایش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B Nazanin" pitchFamily="2" charset="-78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gray">
          <a:xfrm>
            <a:off x="3249237" y="3111029"/>
            <a:ext cx="244650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fa-IR" sz="2000" dirty="0" smtClean="0">
                <a:solidFill>
                  <a:schemeClr val="accent4"/>
                </a:solidFill>
                <a:cs typeface="B Homa" pitchFamily="2" charset="-78"/>
              </a:rPr>
              <a:t>پس از گذراندن چهار درس:</a:t>
            </a:r>
            <a:endParaRPr lang="en-US" sz="2000" dirty="0">
              <a:solidFill>
                <a:schemeClr val="accent4"/>
              </a:solidFill>
              <a:cs typeface="B Homa" pitchFamily="2" charset="-78"/>
            </a:endParaRPr>
          </a:p>
        </p:txBody>
      </p: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825998" y="4024784"/>
            <a:ext cx="1581151" cy="2068513"/>
            <a:chOff x="575" y="2477"/>
            <a:chExt cx="996" cy="1303"/>
          </a:xfrm>
        </p:grpSpPr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575" y="2477"/>
              <a:ext cx="937" cy="954"/>
              <a:chOff x="624" y="1584"/>
              <a:chExt cx="1248" cy="1296"/>
            </a:xfrm>
          </p:grpSpPr>
          <p:grpSp>
            <p:nvGrpSpPr>
              <p:cNvPr id="12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14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gray">
              <a:xfrm>
                <a:off x="693" y="1869"/>
                <a:ext cx="1100" cy="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fa-IR" sz="2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B Nazanin" pitchFamily="2" charset="-78"/>
                  </a:rPr>
                  <a:t>اصول</a:t>
                </a:r>
              </a:p>
              <a:p>
                <a:pPr algn="ctr" eaLnBrk="0" hangingPunct="0"/>
                <a:r>
                  <a:rPr lang="fa-IR" sz="2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B Nazanin" pitchFamily="2" charset="-78"/>
                  </a:rPr>
                  <a:t> سیستم های</a:t>
                </a:r>
              </a:p>
              <a:p>
                <a:pPr algn="ctr" eaLnBrk="0" hangingPunct="0"/>
                <a:r>
                  <a:rPr lang="fa-IR" sz="2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B Nazanin" pitchFamily="2" charset="-78"/>
                  </a:rPr>
                  <a:t> مخابراتی</a:t>
                </a:r>
                <a:endParaRPr 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B Nazanin" pitchFamily="2" charset="-78"/>
                </a:endParaRPr>
              </a:p>
            </p:txBody>
          </p:sp>
        </p:grpSp>
        <p:sp>
          <p:nvSpPr>
            <p:cNvPr id="11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dirty="0">
                  <a:cs typeface="B Homa" pitchFamily="2" charset="-78"/>
                </a:rPr>
                <a:t>مخابرات</a:t>
              </a:r>
              <a:endParaRPr lang="en-US" dirty="0">
                <a:cs typeface="B Homa" pitchFamily="2" charset="-78"/>
              </a:endParaRPr>
            </a:p>
          </p:txBody>
        </p:sp>
      </p:grpSp>
      <p:grpSp>
        <p:nvGrpSpPr>
          <p:cNvPr id="16" name="Group 36"/>
          <p:cNvGrpSpPr>
            <a:grpSpLocks/>
          </p:cNvGrpSpPr>
          <p:nvPr/>
        </p:nvGrpSpPr>
        <p:grpSpPr bwMode="auto">
          <a:xfrm>
            <a:off x="2411910" y="4023196"/>
            <a:ext cx="2193927" cy="2070100"/>
            <a:chOff x="1574" y="2476"/>
            <a:chExt cx="1382" cy="1304"/>
          </a:xfrm>
        </p:grpSpPr>
        <p:grpSp>
          <p:nvGrpSpPr>
            <p:cNvPr id="17" name="Group 14"/>
            <p:cNvGrpSpPr>
              <a:grpSpLocks/>
            </p:cNvGrpSpPr>
            <p:nvPr/>
          </p:nvGrpSpPr>
          <p:grpSpPr bwMode="auto">
            <a:xfrm>
              <a:off x="1776" y="2476"/>
              <a:ext cx="960" cy="958"/>
              <a:chOff x="2016" y="1920"/>
              <a:chExt cx="1680" cy="1680"/>
            </a:xfrm>
          </p:grpSpPr>
          <p:sp>
            <p:nvSpPr>
              <p:cNvPr id="20" name="Oval 1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6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Text Box 17"/>
            <p:cNvSpPr txBox="1">
              <a:spLocks noChangeArrowheads="1"/>
            </p:cNvSpPr>
            <p:nvPr/>
          </p:nvSpPr>
          <p:spPr bwMode="gray">
            <a:xfrm>
              <a:off x="1824" y="2782"/>
              <a:ext cx="86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fa-IR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B Nazanin" pitchFamily="2" charset="-78"/>
                </a:rPr>
                <a:t>سیستم های کنترل خطی</a:t>
              </a:r>
              <a:endPara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endParaRPr>
            </a:p>
          </p:txBody>
        </p:sp>
        <p:sp>
          <p:nvSpPr>
            <p:cNvPr id="19" name="Oval 32"/>
            <p:cNvSpPr>
              <a:spLocks noChangeArrowheads="1"/>
            </p:cNvSpPr>
            <p:nvPr/>
          </p:nvSpPr>
          <p:spPr bwMode="gray">
            <a:xfrm>
              <a:off x="1574" y="3504"/>
              <a:ext cx="1382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dirty="0">
                  <a:cs typeface="B Homa" pitchFamily="2" charset="-78"/>
                </a:rPr>
                <a:t>کنترل و سیستم</a:t>
              </a:r>
              <a:endParaRPr lang="en-US" dirty="0">
                <a:cs typeface="B Homa" pitchFamily="2" charset="-78"/>
              </a:endParaRPr>
            </a:p>
          </p:txBody>
        </p:sp>
      </p:grpSp>
      <p:grpSp>
        <p:nvGrpSpPr>
          <p:cNvPr id="22" name="Group 37"/>
          <p:cNvGrpSpPr>
            <a:grpSpLocks/>
          </p:cNvGrpSpPr>
          <p:nvPr/>
        </p:nvGrpSpPr>
        <p:grpSpPr bwMode="auto">
          <a:xfrm>
            <a:off x="4789987" y="3978746"/>
            <a:ext cx="1631951" cy="2114550"/>
            <a:chOff x="3072" y="2448"/>
            <a:chExt cx="1028" cy="1332"/>
          </a:xfrm>
        </p:grpSpPr>
        <p:grpSp>
          <p:nvGrpSpPr>
            <p:cNvPr id="23" name="Group 20"/>
            <p:cNvGrpSpPr>
              <a:grpSpLocks/>
            </p:cNvGrpSpPr>
            <p:nvPr/>
          </p:nvGrpSpPr>
          <p:grpSpPr bwMode="auto">
            <a:xfrm>
              <a:off x="3072" y="2448"/>
              <a:ext cx="960" cy="958"/>
              <a:chOff x="2016" y="1920"/>
              <a:chExt cx="1680" cy="1680"/>
            </a:xfrm>
          </p:grpSpPr>
          <p:sp>
            <p:nvSpPr>
              <p:cNvPr id="26" name="Oval 2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Freeform 2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Text Box 23"/>
            <p:cNvSpPr txBox="1">
              <a:spLocks noChangeArrowheads="1"/>
            </p:cNvSpPr>
            <p:nvPr/>
          </p:nvSpPr>
          <p:spPr bwMode="gray">
            <a:xfrm>
              <a:off x="3111" y="2641"/>
              <a:ext cx="91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fa-IR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B Nazanin" pitchFamily="2" charset="-78"/>
                </a:rPr>
                <a:t>تحلیل سیستم های انرژی الکتریکی 1</a:t>
              </a:r>
              <a:endPara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endParaRPr>
            </a:p>
          </p:txBody>
        </p:sp>
        <p:sp>
          <p:nvSpPr>
            <p:cNvPr id="25" name="Oval 33"/>
            <p:cNvSpPr>
              <a:spLocks noChangeArrowheads="1"/>
            </p:cNvSpPr>
            <p:nvPr/>
          </p:nvSpPr>
          <p:spPr bwMode="gray">
            <a:xfrm>
              <a:off x="3105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dirty="0">
                  <a:cs typeface="B Homa" pitchFamily="2" charset="-78"/>
                </a:rPr>
                <a:t>قدرت</a:t>
              </a:r>
              <a:endParaRPr lang="en-US" dirty="0">
                <a:cs typeface="B Homa" pitchFamily="2" charset="-78"/>
              </a:endParaRPr>
            </a:p>
          </p:txBody>
        </p:sp>
      </p:grpSp>
      <p:grpSp>
        <p:nvGrpSpPr>
          <p:cNvPr id="28" name="Group 38"/>
          <p:cNvGrpSpPr>
            <a:grpSpLocks/>
          </p:cNvGrpSpPr>
          <p:nvPr/>
        </p:nvGrpSpPr>
        <p:grpSpPr bwMode="auto">
          <a:xfrm>
            <a:off x="6694984" y="3978748"/>
            <a:ext cx="1579563" cy="2047876"/>
            <a:chOff x="4272" y="2448"/>
            <a:chExt cx="995" cy="1290"/>
          </a:xfrm>
        </p:grpSpPr>
        <p:grpSp>
          <p:nvGrpSpPr>
            <p:cNvPr id="29" name="Group 26"/>
            <p:cNvGrpSpPr>
              <a:grpSpLocks/>
            </p:cNvGrpSpPr>
            <p:nvPr/>
          </p:nvGrpSpPr>
          <p:grpSpPr bwMode="auto">
            <a:xfrm>
              <a:off x="4272" y="2448"/>
              <a:ext cx="960" cy="965"/>
              <a:chOff x="2400" y="1488"/>
              <a:chExt cx="1152" cy="1152"/>
            </a:xfrm>
          </p:grpSpPr>
          <p:grpSp>
            <p:nvGrpSpPr>
              <p:cNvPr id="31" name="Group 27"/>
              <p:cNvGrpSpPr>
                <a:grpSpLocks/>
              </p:cNvGrpSpPr>
              <p:nvPr/>
            </p:nvGrpSpPr>
            <p:grpSpPr bwMode="auto">
              <a:xfrm>
                <a:off x="2400" y="1488"/>
                <a:ext cx="1152" cy="1152"/>
                <a:chOff x="2016" y="1920"/>
                <a:chExt cx="1680" cy="1680"/>
              </a:xfrm>
            </p:grpSpPr>
            <p:sp>
              <p:nvSpPr>
                <p:cNvPr id="33" name="Oval 2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Freeform 2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" name="Text Box 30"/>
              <p:cNvSpPr txBox="1">
                <a:spLocks noChangeArrowheads="1"/>
              </p:cNvSpPr>
              <p:nvPr/>
            </p:nvSpPr>
            <p:spPr bwMode="gray">
              <a:xfrm>
                <a:off x="2464" y="2025"/>
                <a:ext cx="993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fa-IR" sz="2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B Nazanin" pitchFamily="2" charset="-78"/>
                  </a:rPr>
                  <a:t>الکترونیک 2</a:t>
                </a:r>
                <a:endParaRPr 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B Nazanin" pitchFamily="2" charset="-78"/>
                </a:endParaRPr>
              </a:p>
            </p:txBody>
          </p:sp>
        </p:grpSp>
        <p:sp>
          <p:nvSpPr>
            <p:cNvPr id="30" name="Oval 34"/>
            <p:cNvSpPr>
              <a:spLocks noChangeArrowheads="1"/>
            </p:cNvSpPr>
            <p:nvPr/>
          </p:nvSpPr>
          <p:spPr bwMode="gray">
            <a:xfrm>
              <a:off x="4272" y="3462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dirty="0">
                  <a:cs typeface="B Homa" pitchFamily="2" charset="-78"/>
                </a:rPr>
                <a:t>الکترونیک</a:t>
              </a:r>
              <a:endParaRPr lang="en-US" dirty="0">
                <a:cs typeface="B Homa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23126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32656"/>
            <a:ext cx="8260672" cy="1039427"/>
          </a:xfrm>
        </p:spPr>
        <p:txBody>
          <a:bodyPr>
            <a:normAutofit/>
          </a:bodyPr>
          <a:lstStyle/>
          <a:p>
            <a:r>
              <a:rPr lang="fa-IR" sz="2800" dirty="0"/>
              <a:t>برنامه درسی مهندسی برق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دانشگاه صنعتی خواجه نصیرالدین طوسی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B76-1AC7-4662-8FF1-A65E78FA305D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35" name="Group 52"/>
          <p:cNvGrpSpPr>
            <a:grpSpLocks/>
          </p:cNvGrpSpPr>
          <p:nvPr/>
        </p:nvGrpSpPr>
        <p:grpSpPr bwMode="auto">
          <a:xfrm>
            <a:off x="-180528" y="992857"/>
            <a:ext cx="9144000" cy="4832351"/>
            <a:chOff x="0" y="499"/>
            <a:chExt cx="5465" cy="3044"/>
          </a:xfrm>
        </p:grpSpPr>
        <p:sp>
          <p:nvSpPr>
            <p:cNvPr id="36" name="Oval 4"/>
            <p:cNvSpPr>
              <a:spLocks noChangeArrowheads="1"/>
            </p:cNvSpPr>
            <p:nvPr/>
          </p:nvSpPr>
          <p:spPr bwMode="auto">
            <a:xfrm>
              <a:off x="1702" y="1249"/>
              <a:ext cx="2313" cy="229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" name="Group 5"/>
            <p:cNvGrpSpPr>
              <a:grpSpLocks/>
            </p:cNvGrpSpPr>
            <p:nvPr/>
          </p:nvGrpSpPr>
          <p:grpSpPr bwMode="auto">
            <a:xfrm>
              <a:off x="2269" y="1823"/>
              <a:ext cx="1178" cy="1235"/>
              <a:chOff x="2016" y="1920"/>
              <a:chExt cx="1680" cy="1680"/>
            </a:xfrm>
          </p:grpSpPr>
          <p:sp>
            <p:nvSpPr>
              <p:cNvPr id="82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549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Text Box 8"/>
            <p:cNvSpPr txBox="1">
              <a:spLocks noChangeArrowheads="1"/>
            </p:cNvSpPr>
            <p:nvPr/>
          </p:nvSpPr>
          <p:spPr bwMode="gray">
            <a:xfrm>
              <a:off x="2474" y="2251"/>
              <a:ext cx="75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a-IR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B Homa" pitchFamily="2" charset="-78"/>
                </a:rPr>
                <a:t>درس های</a:t>
              </a:r>
            </a:p>
            <a:p>
              <a:pPr algn="ctr" eaLnBrk="0" hangingPunct="0"/>
              <a:r>
                <a:rPr lang="fa-IR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B Homa" pitchFamily="2" charset="-78"/>
                </a:rPr>
                <a:t> عمومی</a:t>
              </a:r>
              <a:endPara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Homa" pitchFamily="2" charset="-78"/>
              </a:endParaRPr>
            </a:p>
          </p:txBody>
        </p:sp>
        <p:grpSp>
          <p:nvGrpSpPr>
            <p:cNvPr id="39" name="Group 9"/>
            <p:cNvGrpSpPr>
              <a:grpSpLocks/>
            </p:cNvGrpSpPr>
            <p:nvPr/>
          </p:nvGrpSpPr>
          <p:grpSpPr bwMode="auto">
            <a:xfrm>
              <a:off x="2618" y="1028"/>
              <a:ext cx="393" cy="382"/>
              <a:chOff x="2640" y="1088"/>
              <a:chExt cx="432" cy="415"/>
            </a:xfrm>
          </p:grpSpPr>
          <p:grpSp>
            <p:nvGrpSpPr>
              <p:cNvPr id="78" name="Group 10"/>
              <p:cNvGrpSpPr>
                <a:grpSpLocks/>
              </p:cNvGrpSpPr>
              <p:nvPr/>
            </p:nvGrpSpPr>
            <p:grpSpPr bwMode="auto">
              <a:xfrm>
                <a:off x="2640" y="1088"/>
                <a:ext cx="432" cy="415"/>
                <a:chOff x="2016" y="1920"/>
                <a:chExt cx="1680" cy="1680"/>
              </a:xfrm>
            </p:grpSpPr>
            <p:sp>
              <p:nvSpPr>
                <p:cNvPr id="80" name="Oval 11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235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Freeform 12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" name="Text Box 13"/>
              <p:cNvSpPr txBox="1">
                <a:spLocks noChangeArrowheads="1"/>
              </p:cNvSpPr>
              <p:nvPr/>
            </p:nvSpPr>
            <p:spPr bwMode="gray">
              <a:xfrm>
                <a:off x="2744" y="1152"/>
                <a:ext cx="242" cy="3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fa-IR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B Nazanin" pitchFamily="2" charset="-78"/>
                  </a:rPr>
                  <a:t>5</a:t>
                </a:r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B Nazanin" pitchFamily="2" charset="-78"/>
                </a:endParaRPr>
              </a:p>
            </p:txBody>
          </p:sp>
        </p:grpSp>
        <p:grpSp>
          <p:nvGrpSpPr>
            <p:cNvPr id="40" name="Group 14"/>
            <p:cNvGrpSpPr>
              <a:grpSpLocks/>
            </p:cNvGrpSpPr>
            <p:nvPr/>
          </p:nvGrpSpPr>
          <p:grpSpPr bwMode="auto">
            <a:xfrm>
              <a:off x="2251" y="2947"/>
              <a:ext cx="183" cy="162"/>
              <a:chOff x="2236" y="3191"/>
              <a:chExt cx="201" cy="176"/>
            </a:xfrm>
          </p:grpSpPr>
          <p:sp>
            <p:nvSpPr>
              <p:cNvPr id="76" name="Oval 15"/>
              <p:cNvSpPr>
                <a:spLocks noChangeArrowheads="1"/>
              </p:cNvSpPr>
              <p:nvPr/>
            </p:nvSpPr>
            <p:spPr bwMode="gray">
              <a:xfrm rot="18227093">
                <a:off x="2239" y="328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Oval 16"/>
              <p:cNvSpPr>
                <a:spLocks noChangeArrowheads="1"/>
              </p:cNvSpPr>
              <p:nvPr/>
            </p:nvSpPr>
            <p:spPr bwMode="gray">
              <a:xfrm rot="18227093">
                <a:off x="2353" y="3188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" name="Group 17"/>
            <p:cNvGrpSpPr>
              <a:grpSpLocks/>
            </p:cNvGrpSpPr>
            <p:nvPr/>
          </p:nvGrpSpPr>
          <p:grpSpPr bwMode="auto">
            <a:xfrm>
              <a:off x="1872" y="3072"/>
              <a:ext cx="393" cy="397"/>
              <a:chOff x="1824" y="3357"/>
              <a:chExt cx="432" cy="432"/>
            </a:xfrm>
          </p:grpSpPr>
          <p:grpSp>
            <p:nvGrpSpPr>
              <p:cNvPr id="72" name="Group 18"/>
              <p:cNvGrpSpPr>
                <a:grpSpLocks/>
              </p:cNvGrpSpPr>
              <p:nvPr/>
            </p:nvGrpSpPr>
            <p:grpSpPr bwMode="auto">
              <a:xfrm>
                <a:off x="1824" y="3357"/>
                <a:ext cx="432" cy="432"/>
                <a:chOff x="2016" y="1920"/>
                <a:chExt cx="1680" cy="1680"/>
              </a:xfrm>
            </p:grpSpPr>
            <p:sp>
              <p:nvSpPr>
                <p:cNvPr id="74" name="Oval 1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3" name="Text Box 21"/>
              <p:cNvSpPr txBox="1">
                <a:spLocks noChangeArrowheads="1"/>
              </p:cNvSpPr>
              <p:nvPr/>
            </p:nvSpPr>
            <p:spPr bwMode="gray">
              <a:xfrm>
                <a:off x="1911" y="3438"/>
                <a:ext cx="248" cy="3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fa-IR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B Nazanin" pitchFamily="2" charset="-78"/>
                  </a:rPr>
                  <a:t>3</a:t>
                </a:r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B Nazanin" pitchFamily="2" charset="-78"/>
                </a:endParaRPr>
              </a:p>
            </p:txBody>
          </p:sp>
        </p:grpSp>
        <p:grpSp>
          <p:nvGrpSpPr>
            <p:cNvPr id="42" name="Group 22"/>
            <p:cNvGrpSpPr>
              <a:grpSpLocks/>
            </p:cNvGrpSpPr>
            <p:nvPr/>
          </p:nvGrpSpPr>
          <p:grpSpPr bwMode="auto">
            <a:xfrm>
              <a:off x="3798" y="1823"/>
              <a:ext cx="391" cy="401"/>
              <a:chOff x="3938" y="1968"/>
              <a:chExt cx="430" cy="437"/>
            </a:xfrm>
          </p:grpSpPr>
          <p:grpSp>
            <p:nvGrpSpPr>
              <p:cNvPr id="68" name="Group 23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70" name="Oval 2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57647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Freeform 2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9" name="Text Box 26"/>
              <p:cNvSpPr txBox="1">
                <a:spLocks noChangeArrowheads="1"/>
              </p:cNvSpPr>
              <p:nvPr/>
            </p:nvSpPr>
            <p:spPr bwMode="gray">
              <a:xfrm>
                <a:off x="4048" y="2028"/>
                <a:ext cx="201" cy="3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fa-IR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B Nazanin" pitchFamily="2" charset="-78"/>
                  </a:rPr>
                  <a:t>1</a:t>
                </a:r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B Nazanin" pitchFamily="2" charset="-78"/>
                </a:endParaRPr>
              </a:p>
            </p:txBody>
          </p:sp>
        </p:grpSp>
        <p:grpSp>
          <p:nvGrpSpPr>
            <p:cNvPr id="43" name="Group 27"/>
            <p:cNvGrpSpPr>
              <a:grpSpLocks/>
            </p:cNvGrpSpPr>
            <p:nvPr/>
          </p:nvGrpSpPr>
          <p:grpSpPr bwMode="auto">
            <a:xfrm>
              <a:off x="3447" y="3102"/>
              <a:ext cx="375" cy="360"/>
              <a:chOff x="3552" y="3339"/>
              <a:chExt cx="412" cy="392"/>
            </a:xfrm>
          </p:grpSpPr>
          <p:grpSp>
            <p:nvGrpSpPr>
              <p:cNvPr id="64" name="Group 28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66" name="Oval 2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Freeform 3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" name="Text Box 31"/>
              <p:cNvSpPr txBox="1">
                <a:spLocks noChangeArrowheads="1"/>
              </p:cNvSpPr>
              <p:nvPr/>
            </p:nvSpPr>
            <p:spPr bwMode="gray">
              <a:xfrm>
                <a:off x="3666" y="3360"/>
                <a:ext cx="231" cy="3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fa-IR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B Nazanin" pitchFamily="2" charset="-78"/>
                  </a:rPr>
                  <a:t>2</a:t>
                </a:r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B Nazanin" pitchFamily="2" charset="-78"/>
                </a:endParaRPr>
              </a:p>
            </p:txBody>
          </p:sp>
        </p:grpSp>
        <p:grpSp>
          <p:nvGrpSpPr>
            <p:cNvPr id="44" name="Group 32"/>
            <p:cNvGrpSpPr>
              <a:grpSpLocks/>
            </p:cNvGrpSpPr>
            <p:nvPr/>
          </p:nvGrpSpPr>
          <p:grpSpPr bwMode="auto">
            <a:xfrm>
              <a:off x="1571" y="1823"/>
              <a:ext cx="393" cy="397"/>
              <a:chOff x="1488" y="1968"/>
              <a:chExt cx="432" cy="432"/>
            </a:xfrm>
          </p:grpSpPr>
          <p:grpSp>
            <p:nvGrpSpPr>
              <p:cNvPr id="60" name="Group 33"/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62" name="Oval 3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Freeform 3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" name="Text Box 36"/>
              <p:cNvSpPr txBox="1">
                <a:spLocks noChangeArrowheads="1"/>
              </p:cNvSpPr>
              <p:nvPr/>
            </p:nvSpPr>
            <p:spPr bwMode="gray">
              <a:xfrm>
                <a:off x="1595" y="2016"/>
                <a:ext cx="236" cy="3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fa-IR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B Nazanin" pitchFamily="2" charset="-78"/>
                  </a:rPr>
                  <a:t>4</a:t>
                </a:r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B Nazanin" pitchFamily="2" charset="-78"/>
                </a:endParaRPr>
              </a:p>
            </p:txBody>
          </p:sp>
        </p:grpSp>
        <p:sp>
          <p:nvSpPr>
            <p:cNvPr id="45" name="Oval 37"/>
            <p:cNvSpPr>
              <a:spLocks noChangeArrowheads="1"/>
            </p:cNvSpPr>
            <p:nvPr/>
          </p:nvSpPr>
          <p:spPr bwMode="gray">
            <a:xfrm rot="18227093">
              <a:off x="3406" y="3012"/>
              <a:ext cx="75" cy="79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38"/>
            <p:cNvSpPr>
              <a:spLocks noChangeArrowheads="1"/>
            </p:cNvSpPr>
            <p:nvPr/>
          </p:nvSpPr>
          <p:spPr bwMode="gray">
            <a:xfrm rot="18227093">
              <a:off x="3318" y="2924"/>
              <a:ext cx="75" cy="79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" name="Group 39"/>
            <p:cNvGrpSpPr>
              <a:grpSpLocks/>
            </p:cNvGrpSpPr>
            <p:nvPr/>
          </p:nvGrpSpPr>
          <p:grpSpPr bwMode="auto">
            <a:xfrm>
              <a:off x="2007" y="2087"/>
              <a:ext cx="210" cy="120"/>
              <a:chOff x="2016" y="2304"/>
              <a:chExt cx="231" cy="130"/>
            </a:xfrm>
          </p:grpSpPr>
          <p:sp>
            <p:nvSpPr>
              <p:cNvPr id="58" name="Oval 40"/>
              <p:cNvSpPr>
                <a:spLocks noChangeArrowheads="1"/>
              </p:cNvSpPr>
              <p:nvPr/>
            </p:nvSpPr>
            <p:spPr bwMode="gray">
              <a:xfrm rot="18227093">
                <a:off x="2019" y="2301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764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41"/>
              <p:cNvSpPr>
                <a:spLocks noChangeArrowheads="1"/>
              </p:cNvSpPr>
              <p:nvPr/>
            </p:nvSpPr>
            <p:spPr bwMode="gray">
              <a:xfrm rot="18227093">
                <a:off x="2163" y="234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" name="Group 42"/>
            <p:cNvGrpSpPr>
              <a:grpSpLocks/>
            </p:cNvGrpSpPr>
            <p:nvPr/>
          </p:nvGrpSpPr>
          <p:grpSpPr bwMode="auto">
            <a:xfrm>
              <a:off x="2793" y="1495"/>
              <a:ext cx="79" cy="239"/>
              <a:chOff x="2832" y="1612"/>
              <a:chExt cx="87" cy="260"/>
            </a:xfrm>
          </p:grpSpPr>
          <p:sp>
            <p:nvSpPr>
              <p:cNvPr id="56" name="Oval 43"/>
              <p:cNvSpPr>
                <a:spLocks noChangeArrowheads="1"/>
              </p:cNvSpPr>
              <p:nvPr/>
            </p:nvSpPr>
            <p:spPr bwMode="gray">
              <a:xfrm rot="18227093">
                <a:off x="2835" y="160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549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44"/>
              <p:cNvSpPr>
                <a:spLocks noChangeArrowheads="1"/>
              </p:cNvSpPr>
              <p:nvPr/>
            </p:nvSpPr>
            <p:spPr bwMode="gray">
              <a:xfrm rot="18227093">
                <a:off x="2835" y="1787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" name="Oval 45"/>
            <p:cNvSpPr>
              <a:spLocks noChangeArrowheads="1"/>
            </p:cNvSpPr>
            <p:nvPr/>
          </p:nvSpPr>
          <p:spPr bwMode="gray">
            <a:xfrm rot="18227093">
              <a:off x="3635" y="2102"/>
              <a:ext cx="75" cy="7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46"/>
            <p:cNvSpPr>
              <a:spLocks noChangeArrowheads="1"/>
            </p:cNvSpPr>
            <p:nvPr/>
          </p:nvSpPr>
          <p:spPr bwMode="gray">
            <a:xfrm rot="18227093">
              <a:off x="3493" y="2174"/>
              <a:ext cx="75" cy="7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48"/>
            <p:cNvSpPr txBox="1">
              <a:spLocks noChangeArrowheads="1"/>
            </p:cNvSpPr>
            <p:nvPr/>
          </p:nvSpPr>
          <p:spPr bwMode="auto">
            <a:xfrm>
              <a:off x="4017" y="1844"/>
              <a:ext cx="138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fa-IR" b="1" dirty="0" smtClean="0">
                  <a:cs typeface="B Nazanin" pitchFamily="2" charset="-78"/>
                </a:rPr>
                <a:t>4واحد از درس های </a:t>
              </a:r>
            </a:p>
            <a:p>
              <a:pPr algn="ctr" eaLnBrk="0" hangingPunct="0"/>
              <a:r>
                <a:rPr lang="fa-IR" b="1" dirty="0" smtClean="0">
                  <a:cs typeface="B Nazanin" pitchFamily="2" charset="-78"/>
                </a:rPr>
                <a:t>مبانی نظری اسلام</a:t>
              </a:r>
              <a:endParaRPr lang="en-US" b="1" dirty="0">
                <a:cs typeface="B Nazanin" pitchFamily="2" charset="-78"/>
              </a:endParaRPr>
            </a:p>
          </p:txBody>
        </p:sp>
        <p:sp>
          <p:nvSpPr>
            <p:cNvPr id="53" name="Text Box 49"/>
            <p:cNvSpPr txBox="1">
              <a:spLocks noChangeArrowheads="1"/>
            </p:cNvSpPr>
            <p:nvPr/>
          </p:nvSpPr>
          <p:spPr bwMode="auto">
            <a:xfrm>
              <a:off x="0" y="499"/>
              <a:ext cx="5465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rtl="1" eaLnBrk="0" hangingPunct="0"/>
              <a:r>
                <a:rPr lang="fa-IR" b="1" dirty="0" smtClean="0">
                  <a:cs typeface="B Nazanin" pitchFamily="2" charset="-78"/>
                </a:rPr>
                <a:t>10 واحد:</a:t>
              </a:r>
            </a:p>
            <a:p>
              <a:pPr algn="ctr" rtl="1" eaLnBrk="0" hangingPunct="0"/>
              <a:r>
                <a:rPr lang="fa-IR" b="1" dirty="0" smtClean="0">
                  <a:cs typeface="B Nazanin" pitchFamily="2" charset="-78"/>
                </a:rPr>
                <a:t>زبان انگلیسی، زبان فارسی</a:t>
              </a:r>
            </a:p>
            <a:p>
              <a:pPr algn="ctr" rtl="1" eaLnBrk="0" hangingPunct="0"/>
              <a:r>
                <a:rPr lang="fa-IR" b="1" dirty="0" smtClean="0">
                  <a:cs typeface="B Nazanin" pitchFamily="2" charset="-78"/>
                </a:rPr>
                <a:t>تربیت بدنی 1 و 2، دانش خانواده و جمعیت</a:t>
              </a:r>
              <a:endParaRPr lang="en-US" b="1" dirty="0">
                <a:cs typeface="B Nazanin" pitchFamily="2" charset="-78"/>
              </a:endParaRPr>
            </a:p>
          </p:txBody>
        </p:sp>
      </p:grpSp>
      <p:sp>
        <p:nvSpPr>
          <p:cNvPr id="84" name="Text Box 48"/>
          <p:cNvSpPr txBox="1">
            <a:spLocks noChangeArrowheads="1"/>
          </p:cNvSpPr>
          <p:nvPr/>
        </p:nvSpPr>
        <p:spPr bwMode="auto">
          <a:xfrm>
            <a:off x="6429555" y="4956171"/>
            <a:ext cx="2315699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fa-IR" b="1" dirty="0" smtClean="0">
                <a:cs typeface="B Nazanin" pitchFamily="2" charset="-78"/>
              </a:rPr>
              <a:t>2واحد از درس های </a:t>
            </a:r>
          </a:p>
          <a:p>
            <a:pPr algn="ctr" eaLnBrk="0" hangingPunct="0"/>
            <a:r>
              <a:rPr lang="fa-IR" b="1" dirty="0" smtClean="0">
                <a:cs typeface="B Nazanin" pitchFamily="2" charset="-78"/>
              </a:rPr>
              <a:t>اخلاق اسلامی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85" name="Text Box 48"/>
          <p:cNvSpPr txBox="1">
            <a:spLocks noChangeArrowheads="1"/>
          </p:cNvSpPr>
          <p:nvPr/>
        </p:nvSpPr>
        <p:spPr bwMode="auto">
          <a:xfrm>
            <a:off x="899592" y="5013176"/>
            <a:ext cx="2315699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fa-IR" b="1" dirty="0" smtClean="0">
                <a:cs typeface="B Nazanin" pitchFamily="2" charset="-78"/>
              </a:rPr>
              <a:t>2واحد از درس های </a:t>
            </a:r>
          </a:p>
          <a:p>
            <a:pPr algn="ctr" eaLnBrk="0" hangingPunct="0"/>
            <a:r>
              <a:rPr lang="fa-IR" b="1" dirty="0" smtClean="0">
                <a:cs typeface="B Nazanin" pitchFamily="2" charset="-78"/>
              </a:rPr>
              <a:t>انقلاب اسلامی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86" name="Text Box 48"/>
          <p:cNvSpPr txBox="1">
            <a:spLocks noChangeArrowheads="1"/>
          </p:cNvSpPr>
          <p:nvPr/>
        </p:nvSpPr>
        <p:spPr bwMode="auto">
          <a:xfrm>
            <a:off x="312887" y="3024499"/>
            <a:ext cx="2315699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fa-IR" b="1" dirty="0" smtClean="0">
                <a:cs typeface="B Nazanin" pitchFamily="2" charset="-78"/>
              </a:rPr>
              <a:t>2واحد از درس های </a:t>
            </a:r>
          </a:p>
          <a:p>
            <a:pPr algn="ctr" eaLnBrk="0" hangingPunct="0"/>
            <a:r>
              <a:rPr lang="fa-IR" b="1" dirty="0" smtClean="0">
                <a:cs typeface="B Nazanin" pitchFamily="2" charset="-78"/>
              </a:rPr>
              <a:t>تاریخ تمدن اسلامی</a:t>
            </a:r>
            <a:endParaRPr lang="en-US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316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2400" dirty="0">
                <a:cs typeface="B Zar" panose="00000400000000000000" pitchFamily="2" charset="-78"/>
              </a:rPr>
              <a:t>برنامه درسی مهندسی برق</a:t>
            </a:r>
            <a:endParaRPr lang="en-US" sz="2400" dirty="0">
              <a:cs typeface="B Zar" panose="000004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دانشگاه صنعتی خواجه نصیرالدین طوسی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B76-1AC7-4662-8FF1-A65E78FA305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25" y="1147763"/>
            <a:ext cx="7899515" cy="523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7362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3455</TotalTime>
  <Words>796</Words>
  <Application>Microsoft Office PowerPoint</Application>
  <PresentationFormat>On-screen Show (4:3)</PresentationFormat>
  <Paragraphs>227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Apothecary</vt:lpstr>
      <vt:lpstr>مقدمه</vt:lpstr>
      <vt:lpstr>مقدمه</vt:lpstr>
      <vt:lpstr>مقدمه</vt:lpstr>
      <vt:lpstr>مقدمه</vt:lpstr>
      <vt:lpstr>مقدمه</vt:lpstr>
      <vt:lpstr>برنامه درسی مهندسی برق</vt:lpstr>
      <vt:lpstr>برنامه درسی مهندسی برق</vt:lpstr>
      <vt:lpstr>برنامه درسی مهندسی برق</vt:lpstr>
      <vt:lpstr>برنامه درسی مهندسی برق</vt:lpstr>
      <vt:lpstr>برنامه درسی مهندسی برق</vt:lpstr>
      <vt:lpstr>برنامه درسی مهندسی برق</vt:lpstr>
      <vt:lpstr>برنامه درسی مهندسی برق</vt:lpstr>
      <vt:lpstr>برنامه درسی مهندسی برق</vt:lpstr>
      <vt:lpstr>برنامه درسی مهندسی برق</vt:lpstr>
      <vt:lpstr>برنامه درسی مهندسی برق</vt:lpstr>
      <vt:lpstr>برنامه درسی مهندسی برق</vt:lpstr>
      <vt:lpstr>برنامه درسی مهندسی برق</vt:lpstr>
      <vt:lpstr>برنامه درسی مهندسی برق</vt:lpstr>
      <vt:lpstr>برنامه درسی مهندسی برق</vt:lpstr>
      <vt:lpstr>برنامه درسی مهندسی برق</vt:lpstr>
      <vt:lpstr>برنامه درسی مهندسی برق</vt:lpstr>
      <vt:lpstr>پتانسیل های کاربردی گرایش کنترل سیستم</vt:lpstr>
      <vt:lpstr>پتانسیل های کاربردی گرایش کنترل سیستم</vt:lpstr>
      <vt:lpstr>پتانسیل های کاربردی گرایش کنترل سیستم</vt:lpstr>
      <vt:lpstr>پتانسیل های کاربردی گرایش کنترل سیستم</vt:lpstr>
      <vt:lpstr>پتانسیل های کاربردی گرایش کنترل سیستم</vt:lpstr>
      <vt:lpstr>پتانسیل های کاربردی گرایش کنترل سیستم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Hamid</dc:creator>
  <cp:lastModifiedBy>dr khaloozadeh</cp:lastModifiedBy>
  <cp:revision>61</cp:revision>
  <dcterms:created xsi:type="dcterms:W3CDTF">2011-03-02T07:08:07Z</dcterms:created>
  <dcterms:modified xsi:type="dcterms:W3CDTF">2017-05-23T07:25:17Z</dcterms:modified>
</cp:coreProperties>
</file>