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1" r:id="rId2"/>
    <p:sldId id="272" r:id="rId3"/>
    <p:sldId id="273" r:id="rId4"/>
    <p:sldId id="275" r:id="rId5"/>
    <p:sldId id="274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B1F"/>
    <a:srgbClr val="BF7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15" y="-1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B8E0D-037C-4B17-9A20-2FF2D9C865B5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3B9C8-F95B-43DD-96A1-12FD1B27B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9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3B9C8-F95B-43DD-96A1-12FD1B27BE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3B9C8-F95B-43DD-96A1-12FD1B27BE3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6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3B9C8-F95B-43DD-96A1-12FD1B27BE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9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3B9C8-F95B-43DD-96A1-12FD1B27BE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9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BB18C-62EB-441D-990E-B4813A19E8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58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BB18C-62EB-441D-990E-B4813A19E8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76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BB18C-62EB-441D-990E-B4813A19E8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5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C672-0563-44AF-B836-8A12F49E32E3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1287-6D0F-4211-90A5-1CEADBED578B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72D2-9033-4840-A93A-2C9144BF0962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AD5F-0A83-457E-9C99-4012F4602FAF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EC9-9E20-48C7-9453-0F84BE1FACB9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265-DF05-472B-981A-56093F0729F0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C580-D4D2-4C6C-AB4B-DFCE376EC0CD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55C74-7B5B-45F0-84FC-0FD880A39CF2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6001-3C67-4521-BFA6-DBCD7EF873AD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DB5-0892-4519-B0F2-B63F202E998C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AE38-ED5C-4A61-BCA9-35BDF5C9827A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81B30-7330-422E-8F26-6A4690DE4558}" type="datetime1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A9E4-C7B3-400F-9120-A23606BE4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16600" dirty="0" smtClean="0">
                <a:latin typeface="IranNastaliq" pitchFamily="18" charset="0"/>
                <a:cs typeface="IranNastaliq" pitchFamily="18" charset="0"/>
              </a:rPr>
              <a:t>به نام خداوند جان و خرد</a:t>
            </a:r>
            <a:endParaRPr lang="fa-IR" sz="16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9E4-C7B3-400F-9120-A23606BE43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51490" y="6389122"/>
            <a:ext cx="504057" cy="365125"/>
          </a:xfrm>
        </p:spPr>
        <p:txBody>
          <a:bodyPr/>
          <a:lstStyle/>
          <a:p>
            <a:pPr algn="ctr"/>
            <a:fld id="{4747A9E4-C7B3-400F-9120-A23606BE4312}" type="slidenum"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9230" y="6524119"/>
            <a:ext cx="3168352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GB" sz="1500" b="1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and POLICIES</a:t>
            </a:r>
            <a:endParaRPr lang="en-US" sz="15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965552" y="6565602"/>
            <a:ext cx="259228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504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800" b="1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AERODYNAMICS -II</a:t>
            </a:r>
            <a:endParaRPr lang="en-US" sz="2800" b="1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980728"/>
            <a:ext cx="8686800" cy="23574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Instructor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Dr.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Masoud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Mirzaei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Room 219</a:t>
            </a:r>
            <a:endParaRPr lang="en-US" sz="32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Tel: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73094219</a:t>
            </a: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Email: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Mirzaei@kntu.ac.ir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8600" y="3429000"/>
            <a:ext cx="8763000" cy="2743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Hours:	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Saturdays 13:30-14:45	 </a:t>
            </a: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Tuesdays 10:30-11-45</a:t>
            </a: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Hours:	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appointment</a:t>
            </a:r>
          </a:p>
          <a:p>
            <a:endParaRPr lang="en-US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Assistant: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Mr. Saber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Khoei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????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51490" y="6389122"/>
            <a:ext cx="504057" cy="365125"/>
          </a:xfrm>
        </p:spPr>
        <p:txBody>
          <a:bodyPr/>
          <a:lstStyle/>
          <a:p>
            <a:pPr algn="ctr"/>
            <a:fld id="{4747A9E4-C7B3-400F-9120-A23606BE4312}" type="slidenum"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3</a:t>
            </a:fld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9230" y="6524119"/>
            <a:ext cx="3168352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GB" sz="1500" b="1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and POLICIES</a:t>
            </a:r>
            <a:endParaRPr lang="en-US" sz="15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965552" y="6565602"/>
            <a:ext cx="259228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504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800" b="1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TEXTBOOKS</a:t>
            </a:r>
            <a:endParaRPr lang="en-US" sz="2800" b="1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520" y="1268760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nstantia" pitchFamily="18" charset="0"/>
                <a:cs typeface="Arial" pitchFamily="34" charset="0"/>
              </a:rPr>
              <a:t>John Anderson, “</a:t>
            </a:r>
            <a:r>
              <a:rPr lang="en-US" sz="2400" i="1" dirty="0" smtClean="0">
                <a:latin typeface="Constantia" pitchFamily="18" charset="0"/>
                <a:cs typeface="Arial" pitchFamily="34" charset="0"/>
              </a:rPr>
              <a:t>Fundamentals of Aerodynamics</a:t>
            </a:r>
            <a:r>
              <a:rPr lang="en-US" sz="2400" dirty="0" smtClean="0">
                <a:latin typeface="Constantia" pitchFamily="18" charset="0"/>
                <a:cs typeface="Arial" pitchFamily="34" charset="0"/>
              </a:rPr>
              <a:t>” 4th Edition, McGraw-Hill, 2005.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nstantia" pitchFamily="18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nstantia" pitchFamily="18" charset="0"/>
                <a:cs typeface="Arial" pitchFamily="34" charset="0"/>
              </a:rPr>
              <a:t>John </a:t>
            </a:r>
            <a:r>
              <a:rPr lang="en-US" sz="2400" dirty="0" err="1" smtClean="0">
                <a:latin typeface="Constantia" pitchFamily="18" charset="0"/>
                <a:cs typeface="Arial" pitchFamily="34" charset="0"/>
              </a:rPr>
              <a:t>Bertin</a:t>
            </a:r>
            <a:r>
              <a:rPr lang="en-US" sz="2400" dirty="0" smtClean="0">
                <a:latin typeface="Constantia" pitchFamily="18" charset="0"/>
                <a:cs typeface="Arial" pitchFamily="34" charset="0"/>
              </a:rPr>
              <a:t>, “</a:t>
            </a:r>
            <a:r>
              <a:rPr lang="en-US" sz="2400" i="1" dirty="0" smtClean="0">
                <a:latin typeface="Constantia" pitchFamily="18" charset="0"/>
                <a:cs typeface="Arial" pitchFamily="34" charset="0"/>
              </a:rPr>
              <a:t>Aerodynamics for Engineers</a:t>
            </a:r>
            <a:r>
              <a:rPr lang="en-US" sz="2400" dirty="0" smtClean="0">
                <a:latin typeface="Constantia" pitchFamily="18" charset="0"/>
                <a:cs typeface="Arial" pitchFamily="34" charset="0"/>
              </a:rPr>
              <a:t>”, 4th Edition, Prentice Hall.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nstantia" pitchFamily="18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nstantia" pitchFamily="18" charset="0"/>
                <a:cs typeface="Arial" pitchFamily="34" charset="0"/>
              </a:rPr>
              <a:t>John, J. E., “Gas Dynamics” Prentice Hall,2006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nstantia" pitchFamily="18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nstantia" pitchFamily="18" charset="0"/>
                <a:cs typeface="Arial" pitchFamily="34" charset="0"/>
              </a:rPr>
              <a:t>E. L. Houghton,  P. W. Carpenter  “</a:t>
            </a:r>
            <a:r>
              <a:rPr lang="en-US" sz="2400" i="1" dirty="0" smtClean="0">
                <a:latin typeface="Constantia" pitchFamily="18" charset="0"/>
                <a:cs typeface="Arial" pitchFamily="34" charset="0"/>
              </a:rPr>
              <a:t>Aerodynamics for engineering students</a:t>
            </a:r>
            <a:r>
              <a:rPr lang="en-US" sz="2400" dirty="0" smtClean="0">
                <a:latin typeface="Constantia" pitchFamily="18" charset="0"/>
                <a:cs typeface="Arial" pitchFamily="34" charset="0"/>
              </a:rPr>
              <a:t>”  5th edition, McGraw-Hill, 2003.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nstantia" pitchFamily="18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nstantia" pitchFamily="18" charset="0"/>
                <a:cs typeface="Arial" pitchFamily="34" charset="0"/>
              </a:rPr>
              <a:t>A. M. </a:t>
            </a:r>
            <a:r>
              <a:rPr lang="en-US" sz="2400" dirty="0" err="1" smtClean="0">
                <a:latin typeface="Constantia" pitchFamily="18" charset="0"/>
                <a:cs typeface="Arial" pitchFamily="34" charset="0"/>
              </a:rPr>
              <a:t>Kuethe</a:t>
            </a:r>
            <a:r>
              <a:rPr lang="en-US" sz="2400" dirty="0" smtClean="0">
                <a:latin typeface="Constantia" pitchFamily="18" charset="0"/>
                <a:cs typeface="Arial" pitchFamily="34" charset="0"/>
              </a:rPr>
              <a:t>, C. Y. Chow, “</a:t>
            </a:r>
            <a:r>
              <a:rPr lang="en-US" sz="2400" i="1" dirty="0" smtClean="0">
                <a:latin typeface="Constantia" pitchFamily="18" charset="0"/>
                <a:cs typeface="Arial" pitchFamily="34" charset="0"/>
              </a:rPr>
              <a:t>Foundations of aerodynamics</a:t>
            </a:r>
            <a:r>
              <a:rPr lang="en-US" sz="2400" dirty="0" smtClean="0">
                <a:latin typeface="Constantia" pitchFamily="18" charset="0"/>
                <a:cs typeface="Arial" pitchFamily="34" charset="0"/>
              </a:rPr>
              <a:t>” , John Wiley, 5th edition, 1998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51490" y="6389122"/>
            <a:ext cx="504057" cy="365125"/>
          </a:xfrm>
        </p:spPr>
        <p:txBody>
          <a:bodyPr/>
          <a:lstStyle/>
          <a:p>
            <a:pPr algn="ctr"/>
            <a:fld id="{4747A9E4-C7B3-400F-9120-A23606BE4312}" type="slidenum"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4</a:t>
            </a:fld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9230" y="6524119"/>
            <a:ext cx="3168352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GB" sz="1500" b="1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and POLICIES</a:t>
            </a:r>
            <a:endParaRPr lang="en-US" sz="15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965552" y="6565602"/>
            <a:ext cx="259228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504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800" b="1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CLASS POLICY</a:t>
            </a:r>
            <a:endParaRPr lang="en-US" sz="2800" b="1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520" y="1268761"/>
            <a:ext cx="856895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85000"/>
            </a:pPr>
            <a:r>
              <a:rPr lang="en-GB" sz="2500" b="1" dirty="0" smtClean="0">
                <a:solidFill>
                  <a:srgbClr val="0070C0"/>
                </a:solidFill>
                <a:latin typeface="Constantia" pitchFamily="18" charset="0"/>
              </a:rPr>
              <a:t>Lecture</a:t>
            </a:r>
          </a:p>
          <a:p>
            <a:pPr algn="just">
              <a:buSzPct val="85000"/>
              <a:buFont typeface="Courier New" pitchFamily="49" charset="0"/>
              <a:buChar char="o"/>
            </a:pPr>
            <a:endParaRPr lang="en-GB" sz="2500" b="1" dirty="0" smtClean="0">
              <a:solidFill>
                <a:srgbClr val="0070C0"/>
              </a:solidFill>
              <a:latin typeface="Constanti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Constantia" pitchFamily="18" charset="0"/>
              </a:rPr>
              <a:t>Attendance is not mandatory but is recommended.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Constantia" pitchFamily="18" charset="0"/>
              </a:rPr>
              <a:t>On-time arrival is expected. Late arrival and leaving the class before ending the lecture will be punished 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Constantia" pitchFamily="18" charset="0"/>
              </a:rPr>
              <a:t>Sending and receiving SMS or any item that can </a:t>
            </a:r>
            <a:r>
              <a:rPr lang="en-US" sz="2400" dirty="0" smtClean="0">
                <a:latin typeface="Constantia" pitchFamily="18" charset="0"/>
              </a:rPr>
              <a:t>disturb </a:t>
            </a:r>
            <a:r>
              <a:rPr lang="en-US" sz="2400" dirty="0" smtClean="0">
                <a:latin typeface="Constantia" pitchFamily="18" charset="0"/>
              </a:rPr>
              <a:t>the lecture  is prohibited .</a:t>
            </a:r>
          </a:p>
          <a:p>
            <a:pPr marL="514350" indent="-514350" algn="just">
              <a:buFont typeface="+mj-lt"/>
              <a:buAutoNum type="arabicPeriod"/>
            </a:pPr>
            <a:endParaRPr lang="en-GB" sz="2400" dirty="0" smtClean="0">
              <a:latin typeface="Constantia" pitchFamily="18" charset="0"/>
            </a:endParaRPr>
          </a:p>
          <a:p>
            <a:pPr algn="just">
              <a:buSzPct val="85000"/>
            </a:pPr>
            <a:r>
              <a:rPr lang="en-GB" sz="2500" b="1" dirty="0" smtClean="0">
                <a:solidFill>
                  <a:srgbClr val="0070C0"/>
                </a:solidFill>
                <a:latin typeface="Constantia" pitchFamily="18" charset="0"/>
              </a:rPr>
              <a:t>Complementary Problems</a:t>
            </a:r>
          </a:p>
          <a:p>
            <a:pPr algn="just">
              <a:buSzPct val="85000"/>
            </a:pPr>
            <a:endParaRPr lang="en-GB" sz="2500" b="1" dirty="0" smtClean="0">
              <a:solidFill>
                <a:srgbClr val="0070C0"/>
              </a:solidFill>
              <a:latin typeface="Constantia" pitchFamily="18" charset="0"/>
            </a:endParaRPr>
          </a:p>
          <a:p>
            <a:pPr lvl="1" algn="just">
              <a:buSzPct val="85000"/>
            </a:pPr>
            <a:r>
              <a:rPr lang="en-US" sz="2400" dirty="0" smtClean="0">
                <a:latin typeface="Constantia" pitchFamily="18" charset="0"/>
              </a:rPr>
              <a:t>10 sets of problems from the texts and other sources will be emailed and will be discussed in the teaching assistant classes.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51490" y="6389122"/>
            <a:ext cx="504057" cy="365125"/>
          </a:xfrm>
        </p:spPr>
        <p:txBody>
          <a:bodyPr/>
          <a:lstStyle/>
          <a:p>
            <a:pPr algn="ctr"/>
            <a:fld id="{4747A9E4-C7B3-400F-9120-A23606BE4312}" type="slidenum"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5</a:t>
            </a:fld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9230" y="6524119"/>
            <a:ext cx="3168352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GB" sz="1500" b="1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and POLICIES</a:t>
            </a:r>
            <a:endParaRPr lang="en-US" sz="15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965552" y="6565602"/>
            <a:ext cx="259228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504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800" b="1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GRADING POLICY</a:t>
            </a:r>
            <a:endParaRPr lang="en-US" sz="2800" b="1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3019" y="1124744"/>
            <a:ext cx="8568952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SzPct val="85000"/>
              <a:buFont typeface="Courier New" pitchFamily="49" charset="0"/>
              <a:buChar char="o"/>
            </a:pPr>
            <a:r>
              <a:rPr lang="en-US" sz="2500" dirty="0" smtClean="0">
                <a:latin typeface="Constantia" pitchFamily="18" charset="0"/>
              </a:rPr>
              <a:t> </a:t>
            </a:r>
            <a:r>
              <a:rPr lang="en-US" sz="2500" b="1" dirty="0" smtClean="0">
                <a:latin typeface="Constantia" pitchFamily="18" charset="0"/>
              </a:rPr>
              <a:t>Midterm-I:</a:t>
            </a:r>
            <a:r>
              <a:rPr lang="en-US" sz="2500" dirty="0" smtClean="0">
                <a:latin typeface="Constantia" pitchFamily="18" charset="0"/>
              </a:rPr>
              <a:t>		15%</a:t>
            </a:r>
          </a:p>
          <a:p>
            <a:pPr algn="just">
              <a:lnSpc>
                <a:spcPct val="150000"/>
              </a:lnSpc>
              <a:buSzPct val="85000"/>
              <a:buFont typeface="Courier New" pitchFamily="49" charset="0"/>
              <a:buChar char="o"/>
            </a:pPr>
            <a:r>
              <a:rPr lang="en-US" sz="2500" dirty="0" smtClean="0">
                <a:latin typeface="Constantia" pitchFamily="18" charset="0"/>
              </a:rPr>
              <a:t> </a:t>
            </a:r>
            <a:r>
              <a:rPr lang="en-US" sz="2500" b="1" dirty="0" smtClean="0">
                <a:latin typeface="Constantia" pitchFamily="18" charset="0"/>
              </a:rPr>
              <a:t>Midterm-II:</a:t>
            </a:r>
            <a:r>
              <a:rPr lang="en-US" sz="2500" dirty="0" smtClean="0">
                <a:latin typeface="Constantia" pitchFamily="18" charset="0"/>
              </a:rPr>
              <a:t>		15%</a:t>
            </a:r>
          </a:p>
          <a:p>
            <a:pPr algn="just">
              <a:lnSpc>
                <a:spcPct val="150000"/>
              </a:lnSpc>
              <a:buSzPct val="85000"/>
              <a:buFont typeface="Courier New" pitchFamily="49" charset="0"/>
              <a:buChar char="o"/>
            </a:pPr>
            <a:r>
              <a:rPr lang="en-US" sz="2500" b="1" dirty="0" smtClean="0">
                <a:latin typeface="Constantia" pitchFamily="18" charset="0"/>
              </a:rPr>
              <a:t> Midterm-III:</a:t>
            </a:r>
            <a:r>
              <a:rPr lang="en-US" sz="2500" dirty="0" smtClean="0">
                <a:latin typeface="Constantia" pitchFamily="18" charset="0"/>
              </a:rPr>
              <a:t>		15%</a:t>
            </a:r>
          </a:p>
          <a:p>
            <a:pPr>
              <a:lnSpc>
                <a:spcPct val="150000"/>
              </a:lnSpc>
              <a:buSzPct val="85000"/>
              <a:buFont typeface="Courier New" pitchFamily="49" charset="0"/>
              <a:buChar char="o"/>
            </a:pPr>
            <a:r>
              <a:rPr lang="en-US" sz="2500" b="1" dirty="0" smtClean="0">
                <a:latin typeface="Constantia" pitchFamily="18" charset="0"/>
              </a:rPr>
              <a:t>TA </a:t>
            </a:r>
            <a:r>
              <a:rPr lang="en-US" sz="2500" b="1" dirty="0" smtClean="0">
                <a:latin typeface="Constantia" pitchFamily="18" charset="0"/>
              </a:rPr>
              <a:t>class:</a:t>
            </a:r>
            <a:r>
              <a:rPr lang="en-US" sz="2500" dirty="0" smtClean="0">
                <a:latin typeface="Constantia" pitchFamily="18" charset="0"/>
              </a:rPr>
              <a:t>			5%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500" b="1" dirty="0" smtClean="0">
                <a:latin typeface="Constantia" pitchFamily="18" charset="0"/>
              </a:rPr>
              <a:t> Final Exam:</a:t>
            </a:r>
            <a:r>
              <a:rPr lang="en-US" sz="2500" dirty="0" smtClean="0">
                <a:latin typeface="Constantia" pitchFamily="18" charset="0"/>
              </a:rPr>
              <a:t>		</a:t>
            </a:r>
            <a:r>
              <a:rPr lang="en-US" sz="2500" dirty="0" smtClean="0">
                <a:latin typeface="Constantia" pitchFamily="18" charset="0"/>
              </a:rPr>
              <a:t>50%-10% (Course Project)</a:t>
            </a:r>
          </a:p>
          <a:p>
            <a:pPr algn="ctr">
              <a:lnSpc>
                <a:spcPct val="150000"/>
              </a:lnSpc>
            </a:pPr>
            <a:r>
              <a:rPr lang="en-US" sz="2500" dirty="0" smtClean="0">
                <a:latin typeface="Constantia" pitchFamily="18" charset="0"/>
              </a:rPr>
              <a:t>Extra Marks    </a:t>
            </a:r>
          </a:p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latin typeface="Constantia" pitchFamily="18" charset="0"/>
              </a:rPr>
              <a:t>       project:</a:t>
            </a:r>
            <a:r>
              <a:rPr lang="en-US" sz="2500" dirty="0">
                <a:solidFill>
                  <a:srgbClr val="FF0000"/>
                </a:solidFill>
                <a:latin typeface="Constantia" pitchFamily="18" charset="0"/>
              </a:rPr>
              <a:t>	</a:t>
            </a:r>
            <a:r>
              <a:rPr lang="en-US" sz="25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en-US" sz="2500" b="1" dirty="0">
                <a:solidFill>
                  <a:srgbClr val="FF0000"/>
                </a:solidFill>
                <a:latin typeface="Constantia" pitchFamily="18" charset="0"/>
              </a:rPr>
              <a:t>10</a:t>
            </a:r>
            <a:r>
              <a:rPr lang="en-US" sz="2500" b="1" dirty="0">
                <a:solidFill>
                  <a:srgbClr val="FF0000"/>
                </a:solidFill>
                <a:latin typeface="Constantia" pitchFamily="18" charset="0"/>
              </a:rPr>
              <a:t>%+10% (For </a:t>
            </a:r>
            <a:r>
              <a:rPr lang="en-US" sz="2500" b="1" dirty="0">
                <a:solidFill>
                  <a:srgbClr val="FF0000"/>
                </a:solidFill>
                <a:latin typeface="Constantia" pitchFamily="18" charset="0"/>
              </a:rPr>
              <a:t>manufacturing projects)</a:t>
            </a:r>
          </a:p>
          <a:p>
            <a:pPr>
              <a:lnSpc>
                <a:spcPct val="150000"/>
              </a:lnSpc>
            </a:pPr>
            <a:r>
              <a:rPr lang="en-US" sz="2500" b="1" dirty="0">
                <a:solidFill>
                  <a:srgbClr val="FF0000"/>
                </a:solidFill>
                <a:latin typeface="Constantia" pitchFamily="18" charset="0"/>
              </a:rPr>
              <a:t>          </a:t>
            </a:r>
            <a:r>
              <a:rPr lang="en-US" sz="2500" b="1" dirty="0" smtClean="0">
                <a:solidFill>
                  <a:srgbClr val="FF0000"/>
                </a:solidFill>
                <a:latin typeface="Constantia" pitchFamily="18" charset="0"/>
              </a:rPr>
              <a:t>Couse </a:t>
            </a:r>
            <a:r>
              <a:rPr lang="en-US" sz="2500" b="1" dirty="0">
                <a:solidFill>
                  <a:srgbClr val="FF0000"/>
                </a:solidFill>
                <a:latin typeface="Constantia" pitchFamily="18" charset="0"/>
              </a:rPr>
              <a:t>Note </a:t>
            </a:r>
            <a:r>
              <a:rPr lang="en-US" sz="2500" b="1" dirty="0" err="1">
                <a:solidFill>
                  <a:srgbClr val="FF0000"/>
                </a:solidFill>
                <a:latin typeface="Constantia" pitchFamily="18" charset="0"/>
              </a:rPr>
              <a:t>prepration</a:t>
            </a:r>
            <a:r>
              <a:rPr lang="en-US" sz="2500" b="1" dirty="0">
                <a:solidFill>
                  <a:srgbClr val="FF0000"/>
                </a:solidFill>
                <a:latin typeface="Constantia" pitchFamily="18" charset="0"/>
              </a:rPr>
              <a:t>:		</a:t>
            </a:r>
            <a:r>
              <a:rPr lang="en-US" sz="2500" dirty="0">
                <a:solidFill>
                  <a:srgbClr val="FF0000"/>
                </a:solidFill>
                <a:latin typeface="Constantia" pitchFamily="18" charset="0"/>
              </a:rPr>
              <a:t>      up to  5</a:t>
            </a:r>
            <a:r>
              <a:rPr lang="en-US" sz="2500" dirty="0" smtClean="0">
                <a:solidFill>
                  <a:srgbClr val="FF0000"/>
                </a:solidFill>
                <a:latin typeface="Constantia" pitchFamily="18" charset="0"/>
              </a:rPr>
              <a:t>%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Constantia" pitchFamily="18" charset="0"/>
              </a:rPr>
              <a:t>         </a:t>
            </a:r>
            <a:r>
              <a:rPr lang="en-US" sz="2500" b="1" dirty="0" smtClean="0">
                <a:solidFill>
                  <a:srgbClr val="FF0000"/>
                </a:solidFill>
                <a:latin typeface="Constantia" pitchFamily="18" charset="0"/>
              </a:rPr>
              <a:t>Homework                                              +++++  </a:t>
            </a:r>
            <a:endParaRPr lang="en-US" sz="2500" b="1" dirty="0">
              <a:solidFill>
                <a:srgbClr val="FF0000"/>
              </a:solidFill>
              <a:latin typeface="Constant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500" dirty="0" smtClean="0">
                <a:latin typeface="Constantia" pitchFamily="18" charset="0"/>
              </a:rPr>
              <a:t>                 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190246"/>
              </p:ext>
            </p:extLst>
          </p:nvPr>
        </p:nvGraphicFramePr>
        <p:xfrm>
          <a:off x="395444" y="1053000"/>
          <a:ext cx="8353112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112"/>
                <a:gridCol w="1080000"/>
                <a:gridCol w="6480000"/>
              </a:tblGrid>
              <a:tr h="432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Weeks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Items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92/11/12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Syllabus, policies and introductions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92/11/15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Elements of compressible flows and a review of thermodynamics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92/11/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Governing equations of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inviscid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compressible flows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92/11/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92/11/26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Governing equations </a:t>
                      </a:r>
                      <a:r>
                        <a:rPr lang="en-US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cont.)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92/11/29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 shock waves and related topics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92/12/03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 shock waves 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(cont.)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92/12/06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 shock waves 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(cont.)</a:t>
                      </a:r>
                      <a:endParaRPr lang="en-US" sz="1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92/12/10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Oblique shock waves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92/12/13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Oblique shock waves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800" b="1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COURSE  SYLLABUS</a:t>
            </a:r>
            <a:endParaRPr lang="en-US" sz="2800" b="1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51490" y="6389122"/>
            <a:ext cx="504057" cy="365125"/>
          </a:xfrm>
        </p:spPr>
        <p:txBody>
          <a:bodyPr/>
          <a:lstStyle/>
          <a:p>
            <a:pPr algn="ctr"/>
            <a:fld id="{4747A9E4-C7B3-400F-9120-A23606BE4312}" type="slidenum"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6</a:t>
            </a:fld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9230" y="6524119"/>
            <a:ext cx="3168352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GB" sz="1500" b="1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and POLICIES</a:t>
            </a:r>
            <a:endParaRPr lang="en-US" sz="15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65552" y="6565602"/>
            <a:ext cx="259228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31714"/>
              </p:ext>
            </p:extLst>
          </p:nvPr>
        </p:nvGraphicFramePr>
        <p:xfrm>
          <a:off x="396000" y="1053000"/>
          <a:ext cx="8380393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1108393"/>
                <a:gridCol w="6480000"/>
              </a:tblGrid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Weeks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Items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92/12/17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Oblique shock waves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(cont.)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92/12/20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Shock interactions and reflections /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Midterm1</a:t>
                      </a:r>
                      <a:endParaRPr lang="fa-I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93/12/24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Prandtl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-Meyer expansion waves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93/12/27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Prandtl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-Meyer expansion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waves-(cont.)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93/01/16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Supersonic airfoils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93/01/19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Supersonic airfoils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(cont.)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93/01/23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Compressible flow through converging-diverging ducts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93/01/26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Compressible flow through converging-diverging ducts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(cont.)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93/01/30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Compressible flow through converging-diverging ducts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(cont.)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93/02/02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Supersonic Wind tunnel </a:t>
                      </a:r>
                      <a:endParaRPr lang="fa-I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800" b="1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COURSE  SYLLABUS</a:t>
            </a:r>
            <a:endParaRPr lang="en-US" sz="2800" b="1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51490" y="6389122"/>
            <a:ext cx="504057" cy="365125"/>
          </a:xfrm>
        </p:spPr>
        <p:txBody>
          <a:bodyPr/>
          <a:lstStyle/>
          <a:p>
            <a:pPr algn="ctr"/>
            <a:fld id="{4747A9E4-C7B3-400F-9120-A23606BE4312}" type="slidenum"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7</a:t>
            </a:fld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9230" y="6524119"/>
            <a:ext cx="3168352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GB" sz="1500" b="1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and POLICIES</a:t>
            </a:r>
            <a:endParaRPr lang="en-US" sz="15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65552" y="6565602"/>
            <a:ext cx="259228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49103"/>
              </p:ext>
            </p:extLst>
          </p:nvPr>
        </p:nvGraphicFramePr>
        <p:xfrm>
          <a:off x="396000" y="1053000"/>
          <a:ext cx="8352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1080000"/>
                <a:gridCol w="6480000"/>
              </a:tblGrid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Weeks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Items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93/02/06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Compressible flow</a:t>
                      </a:r>
                      <a:r>
                        <a:rPr lang="en-US" baseline="0" dirty="0" smtClean="0"/>
                        <a:t> in pipes with </a:t>
                      </a:r>
                      <a:r>
                        <a:rPr lang="en-US" baseline="0" dirty="0" smtClean="0"/>
                        <a:t>friction</a:t>
                      </a:r>
                      <a:endParaRPr lang="fa-I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93/02/09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Compressible flow</a:t>
                      </a:r>
                      <a:r>
                        <a:rPr lang="en-US" baseline="0" dirty="0" smtClean="0"/>
                        <a:t> in pipes with friction 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(cont.)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92/02/13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Compressible flow</a:t>
                      </a:r>
                      <a:r>
                        <a:rPr lang="en-US" baseline="0" dirty="0" smtClean="0"/>
                        <a:t> in pipes with heat transfer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93/02/16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Compressible flow</a:t>
                      </a:r>
                      <a:r>
                        <a:rPr lang="en-US" baseline="0" dirty="0" smtClean="0"/>
                        <a:t> in pipes with heat transfer 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(cont.)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91/02/20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potential equation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91/02/23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Linear theory in</a:t>
                      </a:r>
                      <a:r>
                        <a:rPr lang="en-US" baseline="0" dirty="0" smtClean="0"/>
                        <a:t> compressible subsonic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92/02/27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Linear theory in</a:t>
                      </a:r>
                      <a:r>
                        <a:rPr lang="en-US" baseline="0" dirty="0" smtClean="0"/>
                        <a:t> compressible supersonic flows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92/02/30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Introduction</a:t>
                      </a:r>
                      <a:r>
                        <a:rPr lang="en-US" baseline="0" dirty="0" smtClean="0"/>
                        <a:t> to hypersonic </a:t>
                      </a:r>
                      <a:r>
                        <a:rPr lang="en-US" baseline="0" dirty="0" smtClean="0"/>
                        <a:t>flows</a:t>
                      </a:r>
                      <a:endParaRPr lang="fa-I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92/03/03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Introduction</a:t>
                      </a:r>
                      <a:r>
                        <a:rPr lang="en-US" baseline="0" dirty="0" smtClean="0"/>
                        <a:t> to hypersonic flows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(cont.)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92/03/07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Midterm3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2800" b="1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3">
                      <a:lumMod val="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COURSE  SYLLABUS</a:t>
            </a:r>
            <a:endParaRPr lang="en-US" sz="2800" b="1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3">
                    <a:lumMod val="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51490" y="6389122"/>
            <a:ext cx="504057" cy="365125"/>
          </a:xfrm>
        </p:spPr>
        <p:txBody>
          <a:bodyPr/>
          <a:lstStyle/>
          <a:p>
            <a:pPr algn="ctr"/>
            <a:fld id="{4747A9E4-C7B3-400F-9120-A23606BE4312}" type="slidenum"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8</a:t>
            </a:fld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9230" y="6524119"/>
            <a:ext cx="3168352" cy="3231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en-GB" sz="1500" b="1" dirty="0" smtClean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and POLICIES</a:t>
            </a:r>
            <a:endParaRPr lang="en-US" sz="15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65552" y="6565602"/>
            <a:ext cx="259228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440</Words>
  <Application>Microsoft Office PowerPoint</Application>
  <PresentationFormat>On-screen Show (4:3)</PresentationFormat>
  <Paragraphs>150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Constantia</vt:lpstr>
      <vt:lpstr>Courier New</vt:lpstr>
      <vt:lpstr>IranNastaliq</vt:lpstr>
      <vt:lpstr>Times New Roman</vt:lpstr>
      <vt:lpstr>Office Theme</vt:lpstr>
      <vt:lpstr>به نام خداوند جان و خرد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and Policies</dc:title>
  <dc:creator>SabeR</dc:creator>
  <cp:lastModifiedBy>TARA</cp:lastModifiedBy>
  <cp:revision>75</cp:revision>
  <dcterms:created xsi:type="dcterms:W3CDTF">2010-09-08T12:28:06Z</dcterms:created>
  <dcterms:modified xsi:type="dcterms:W3CDTF">2015-01-31T18:38:13Z</dcterms:modified>
</cp:coreProperties>
</file>