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8" r:id="rId2"/>
    <p:sldId id="422" r:id="rId3"/>
    <p:sldId id="424" r:id="rId4"/>
    <p:sldId id="487" r:id="rId5"/>
    <p:sldId id="488" r:id="rId6"/>
    <p:sldId id="489" r:id="rId7"/>
    <p:sldId id="425" r:id="rId8"/>
    <p:sldId id="491" r:id="rId9"/>
    <p:sldId id="492" r:id="rId10"/>
    <p:sldId id="493" r:id="rId11"/>
    <p:sldId id="497" r:id="rId12"/>
    <p:sldId id="498" r:id="rId13"/>
    <p:sldId id="499" r:id="rId14"/>
    <p:sldId id="500" r:id="rId15"/>
    <p:sldId id="501" r:id="rId16"/>
    <p:sldId id="490" r:id="rId17"/>
    <p:sldId id="494" r:id="rId18"/>
    <p:sldId id="496" r:id="rId19"/>
    <p:sldId id="495" r:id="rId20"/>
    <p:sldId id="504" r:id="rId21"/>
    <p:sldId id="506" r:id="rId22"/>
    <p:sldId id="505" r:id="rId23"/>
    <p:sldId id="483" r:id="rId24"/>
    <p:sldId id="435" r:id="rId25"/>
    <p:sldId id="484" r:id="rId26"/>
    <p:sldId id="486" r:id="rId27"/>
    <p:sldId id="503" r:id="rId28"/>
    <p:sldId id="485" r:id="rId29"/>
    <p:sldId id="502" r:id="rId30"/>
  </p:sldIdLst>
  <p:sldSz cx="9144000" cy="6858000" type="screen4x3"/>
  <p:notesSz cx="7099300" cy="10234613"/>
  <p:embeddedFontLst>
    <p:embeddedFont>
      <p:font typeface="Mathematica1" panose="05000502060100000001" pitchFamily="2" charset="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B Titr" panose="00000700000000000000" pitchFamily="2" charset="-78"/>
      <p:bold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99"/>
    <a:srgbClr val="5F5F5F"/>
    <a:srgbClr val="808080"/>
    <a:srgbClr val="000000"/>
    <a:srgbClr val="CC0000"/>
    <a:srgbClr val="000066"/>
    <a:srgbClr val="D49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4382" autoAdjust="0"/>
  </p:normalViewPr>
  <p:slideViewPr>
    <p:cSldViewPr>
      <p:cViewPr varScale="1">
        <p:scale>
          <a:sx n="101" d="100"/>
          <a:sy n="101" d="100"/>
        </p:scale>
        <p:origin x="7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0"/>
    </p:cViewPr>
  </p:sorterViewPr>
  <p:notesViewPr>
    <p:cSldViewPr>
      <p:cViewPr varScale="1">
        <p:scale>
          <a:sx n="47" d="100"/>
          <a:sy n="47" d="100"/>
        </p:scale>
        <p:origin x="-2796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26D201-BA70-4606-8C09-982791A85389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7BECE0-F9EB-4E55-AB42-4800905B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9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072975-ABA2-41B9-AA3B-5140C72646F3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8E96122-F70C-4D25-BD0E-7E037EB8D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449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011033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379222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934720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359988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1790427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1406673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2551059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87836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4090169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881259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9308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3382520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91922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3181899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1820032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1811251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1173836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3425023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3434032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737694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793275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41487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319487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188226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86787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249521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3505934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392196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Chiu's Slides</a:t>
            </a:r>
          </a:p>
        </p:txBody>
      </p:sp>
    </p:spTree>
    <p:extLst>
      <p:ext uri="{BB962C8B-B14F-4D97-AF65-F5344CB8AC3E}">
        <p14:creationId xmlns:p14="http://schemas.microsoft.com/office/powerpoint/2010/main" val="125566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pattFill prst="pct90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57188" y="1171575"/>
            <a:ext cx="8405812" cy="4772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smtClean="0"/>
          </a:p>
        </p:txBody>
      </p:sp>
      <p:pic>
        <p:nvPicPr>
          <p:cNvPr id="5" name="Picture 30" descr="03_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83677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7467600" y="68580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400" b="1" i="1" smtClean="0">
                <a:solidFill>
                  <a:srgbClr val="000066"/>
                </a:solidFill>
                <a:latin typeface="Verdana" panose="020B0604030504040204" pitchFamily="34" charset="0"/>
              </a:rPr>
              <a:t>LOGO</a:t>
            </a:r>
          </a:p>
        </p:txBody>
      </p:sp>
      <p:pic>
        <p:nvPicPr>
          <p:cNvPr id="7" name="Picture 31" descr="03_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749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635375" y="5029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4495800"/>
            <a:ext cx="4648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105400"/>
            <a:ext cx="45720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77000"/>
            <a:ext cx="2133600" cy="244475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38BB2E-4411-42D8-8E31-EF95F9CBC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026E2-08C4-4060-978B-5E2903C3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8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178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10677-7F50-418F-A7D0-DE90E2DD4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5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4648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6688"/>
            <a:ext cx="8229600" cy="4716462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BA8B-46E6-4E62-ABC4-EC1EE7197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gray">
          <a:xfrm>
            <a:off x="5522913" y="6429375"/>
            <a:ext cx="549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0C2E929-F7DA-4307-A612-07B285BBB0BF}" type="slidenum">
              <a:rPr lang="en-US" sz="1200" b="1" smtClean="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>
                <a:defRPr/>
              </a:pPr>
              <a:t>‹#›</a:t>
            </a:fld>
            <a:endParaRPr lang="en-US" sz="12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715000" y="6429375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b="1" smtClean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en-US" sz="1200" b="1" smtClean="0">
                <a:solidFill>
                  <a:srgbClr val="A6A6A6"/>
                </a:solidFill>
                <a:latin typeface="Verdana" panose="020B0604030504040204" pitchFamily="34" charset="0"/>
              </a:rPr>
              <a:t>/27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148398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5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Alireza Zabihian</a:t>
            </a:r>
          </a:p>
        </p:txBody>
      </p:sp>
    </p:spTree>
    <p:extLst>
      <p:ext uri="{BB962C8B-B14F-4D97-AF65-F5344CB8AC3E}">
        <p14:creationId xmlns:p14="http://schemas.microsoft.com/office/powerpoint/2010/main" val="77553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6C018-E235-4982-B997-48EF04723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3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0612-CB5F-4735-8461-AFA51442D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3F9F8-4C48-4726-8757-876234DD9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4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4AB7-3883-495B-A494-A050B475D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7756-8378-4251-AAD7-B826E4F74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1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07E6-CB6A-4742-9D25-6511C2BF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3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5"/>
          <p:cNvSpPr>
            <a:spLocks noChangeArrowheads="1"/>
          </p:cNvSpPr>
          <p:nvPr/>
        </p:nvSpPr>
        <p:spPr bwMode="gray">
          <a:xfrm>
            <a:off x="5715000" y="6229350"/>
            <a:ext cx="3009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smtClean="0"/>
          </a:p>
        </p:txBody>
      </p:sp>
      <p:sp>
        <p:nvSpPr>
          <p:cNvPr id="1027" name="Rectangle 54"/>
          <p:cNvSpPr>
            <a:spLocks noChangeArrowheads="1"/>
          </p:cNvSpPr>
          <p:nvPr/>
        </p:nvSpPr>
        <p:spPr bwMode="gray">
          <a:xfrm>
            <a:off x="609600" y="190500"/>
            <a:ext cx="5562600" cy="108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6688"/>
            <a:ext cx="82296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38800" y="63817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7697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1" i="1">
                <a:solidFill>
                  <a:srgbClr val="0000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2293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DBC1682-B18A-4895-AC10-F500867F4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57250" y="285750"/>
            <a:ext cx="61483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1785938" y="6572250"/>
            <a:ext cx="3714750" cy="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auto">
          <a:xfrm>
            <a:off x="6286500" y="6572250"/>
            <a:ext cx="1071563" cy="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Straight Connector 28"/>
          <p:cNvCxnSpPr>
            <a:cxnSpLocks noChangeShapeType="1"/>
          </p:cNvCxnSpPr>
          <p:nvPr userDrawn="1"/>
        </p:nvCxnSpPr>
        <p:spPr bwMode="auto">
          <a:xfrm flipV="1">
            <a:off x="228600" y="590550"/>
            <a:ext cx="0" cy="59436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Straight Connector 35"/>
          <p:cNvCxnSpPr>
            <a:cxnSpLocks noChangeShapeType="1"/>
          </p:cNvCxnSpPr>
          <p:nvPr userDrawn="1"/>
        </p:nvCxnSpPr>
        <p:spPr bwMode="auto">
          <a:xfrm>
            <a:off x="8915400" y="590550"/>
            <a:ext cx="14288" cy="59817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Straight Connector 53"/>
          <p:cNvCxnSpPr>
            <a:cxnSpLocks noChangeShapeType="1"/>
          </p:cNvCxnSpPr>
          <p:nvPr userDrawn="1"/>
        </p:nvCxnSpPr>
        <p:spPr bwMode="auto">
          <a:xfrm rot="10800000">
            <a:off x="7643813" y="571500"/>
            <a:ext cx="1285875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8" name="Straight Connector 57"/>
          <p:cNvCxnSpPr>
            <a:cxnSpLocks noChangeShapeType="1"/>
          </p:cNvCxnSpPr>
          <p:nvPr userDrawn="1"/>
        </p:nvCxnSpPr>
        <p:spPr bwMode="auto">
          <a:xfrm>
            <a:off x="214313" y="571500"/>
            <a:ext cx="571500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9" name="Picture 59" descr="03_ico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85750"/>
            <a:ext cx="588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30" descr="03_bac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8143875" y="0"/>
            <a:ext cx="1000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icture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63571"/>
            <a:ext cx="3886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5286375" y="0"/>
            <a:ext cx="857250" cy="1071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714375" y="3201988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Nyquist-Rate Digital-to-Analog Converters</a:t>
            </a:r>
            <a:endParaRPr lang="fa-IR" sz="3200">
              <a:solidFill>
                <a:schemeClr val="tx1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Binary-Weighted Current-Steering DAC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85875"/>
            <a:ext cx="645636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857625"/>
            <a:ext cx="6324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571625" y="4929188"/>
            <a:ext cx="116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100" b="0">
                <a:solidFill>
                  <a:schemeClr val="tx1"/>
                </a:solidFill>
                <a:latin typeface="Arial" panose="020B0604020202020204" pitchFamily="34" charset="0"/>
              </a:rPr>
              <a:t>n-1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MSB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  LSB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Simplified Model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838200"/>
            <a:ext cx="60674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48264" y="4725144"/>
                <a:ext cx="785343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Mathematica1" panose="05000502060100000001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785343" cy="5638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Simplified Model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143000"/>
            <a:ext cx="5343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74596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928938"/>
            <a:ext cx="82407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7122" y="4221088"/>
                <a:ext cx="7622921" cy="2237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𝐴𝑠𝑠𝑢𝑚𝑒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𝑏𝑖𝑡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,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𝐼𝑁𝐿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  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 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Mathematica1" panose="05000502060100000001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1</m:t>
                      </m:r>
                    </m:oMath>
                  </m:oMathPara>
                </a14:m>
                <a:endParaRPr lang="en-US" b="0" dirty="0" smtClean="0">
                  <a:sym typeface="Mathematica1" panose="05000502060100000001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Mathematica1" panose="05000502060100000001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×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&lt;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22" y="4221088"/>
                <a:ext cx="7622921" cy="2237216"/>
              </a:xfrm>
              <a:prstGeom prst="rect">
                <a:avLst/>
              </a:prstGeom>
              <a:blipFill rotWithShape="0">
                <a:blip r:embed="rId6"/>
                <a:stretch>
                  <a:fillRect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Random Mismatch in Current Sources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428750"/>
            <a:ext cx="160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357313"/>
            <a:ext cx="2638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071563" y="2428875"/>
            <a:ext cx="3065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constant </a:t>
            </a:r>
            <a:r>
              <a:rPr lang="el-GR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have: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25"/>
            <a:ext cx="2352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1143000" y="3286125"/>
            <a:ext cx="323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constant V</a:t>
            </a:r>
            <a:r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have: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071813"/>
            <a:ext cx="1590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1143000" y="4071938"/>
            <a:ext cx="673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independent and have Gaussian pdf, we have: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175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429125"/>
            <a:ext cx="32289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11"/>
          <p:cNvSpPr txBox="1">
            <a:spLocks noChangeArrowheads="1"/>
          </p:cNvSpPr>
          <p:nvPr/>
        </p:nvSpPr>
        <p:spPr bwMode="auto">
          <a:xfrm>
            <a:off x="1214438" y="5286375"/>
            <a:ext cx="630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Variances of V</a:t>
            </a:r>
            <a:r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 on W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Sina" panose="00000700000000000000" pitchFamily="2" charset="-78"/>
              </a:rPr>
              <a:t>×L and technology as follows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175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572125"/>
            <a:ext cx="30718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Example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214688"/>
            <a:ext cx="3857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7515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43250"/>
            <a:ext cx="23574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52850"/>
            <a:ext cx="226853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ight Brace 8"/>
          <p:cNvSpPr>
            <a:spLocks/>
          </p:cNvSpPr>
          <p:nvPr/>
        </p:nvSpPr>
        <p:spPr bwMode="auto">
          <a:xfrm>
            <a:off x="3071813" y="3357563"/>
            <a:ext cx="71437" cy="85725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Right Arrow 9"/>
          <p:cNvSpPr>
            <a:spLocks noChangeArrowheads="1"/>
          </p:cNvSpPr>
          <p:nvPr/>
        </p:nvSpPr>
        <p:spPr bwMode="auto">
          <a:xfrm>
            <a:off x="3286125" y="3643313"/>
            <a:ext cx="642938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3801" name="Picture 10" descr="C:\Documents and Settings\Admin\Desktop\untitled 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346575"/>
            <a:ext cx="66389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Con’td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28688"/>
            <a:ext cx="57054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214938"/>
            <a:ext cx="6391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Binary-Weighted Charge-Redistribution DAC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500063" y="2357438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LSB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</a:rPr>
              <a:t>n-1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MSB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428750"/>
            <a:ext cx="5938837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Binary-Weighted Charge-Redistribution DAC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500063" y="1285875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LSB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</a:rPr>
              <a:t>n-1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MSB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5809779"/>
            <a:ext cx="2853153" cy="612732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99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285875"/>
            <a:ext cx="5392738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Binary-Weighted Charge-Redistribution DAC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500063" y="1285875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LSB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</a:rPr>
              <a:t>n-1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MSB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409700"/>
            <a:ext cx="641985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000" smtClean="0">
                <a:solidFill>
                  <a:schemeClr val="tx1"/>
                </a:solidFill>
                <a:latin typeface="Calibri" panose="020F0502020204030204" pitchFamily="34" charset="0"/>
              </a:rPr>
              <a:t>Binary-Weighted Hybrid Capacitive-Resistive   DAC</a:t>
            </a: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203200" y="1285875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LSB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</a:rPr>
              <a:t>n-1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: MSB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214313" y="2000250"/>
            <a:ext cx="205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</a:rPr>
              <a:t>Overall Resolution: n+3</a:t>
            </a:r>
            <a:endParaRPr lang="fa-IR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429250"/>
            <a:ext cx="1924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857250"/>
            <a:ext cx="57626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endParaRPr lang="fa-IR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8329613" cy="47164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sz="400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sz="400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sz="4000" smtClean="0">
                <a:solidFill>
                  <a:schemeClr val="tx1"/>
                </a:solidFill>
                <a:latin typeface="Calibri" panose="020F0502020204030204" pitchFamily="34" charset="0"/>
              </a:rPr>
              <a:t>DAC Architectures</a:t>
            </a:r>
            <a:endParaRPr lang="en-US" sz="48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Glitch Problem of the Binary-Weighted DAC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6376988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3143250"/>
            <a:ext cx="2352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085" name="Curved Connector 10"/>
          <p:cNvCxnSpPr>
            <a:cxnSpLocks noChangeShapeType="1"/>
          </p:cNvCxnSpPr>
          <p:nvPr/>
        </p:nvCxnSpPr>
        <p:spPr bwMode="auto">
          <a:xfrm>
            <a:off x="5429250" y="2571750"/>
            <a:ext cx="1000125" cy="500063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6" name="Curved Connector 12"/>
          <p:cNvCxnSpPr>
            <a:cxnSpLocks noChangeShapeType="1"/>
          </p:cNvCxnSpPr>
          <p:nvPr/>
        </p:nvCxnSpPr>
        <p:spPr bwMode="auto">
          <a:xfrm rot="5400000">
            <a:off x="5536407" y="3321843"/>
            <a:ext cx="857250" cy="785813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7" name="TextBox 13"/>
          <p:cNvSpPr txBox="1">
            <a:spLocks noChangeArrowheads="1"/>
          </p:cNvSpPr>
          <p:nvPr/>
        </p:nvSpPr>
        <p:spPr bwMode="auto">
          <a:xfrm>
            <a:off x="6357938" y="2857500"/>
            <a:ext cx="2619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</a:rPr>
              <a:t>Due to timing error , we  may have:</a:t>
            </a:r>
            <a:endParaRPr lang="fa-IR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000625"/>
            <a:ext cx="18573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Glitch Problem (cont’d)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6610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Unit Element (Thermometer code) DAC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1563"/>
            <a:ext cx="751998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Unit Element DAC (cont’d)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71563"/>
            <a:ext cx="52197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329613" cy="4716462"/>
          </a:xfrm>
        </p:spPr>
        <p:txBody>
          <a:bodyPr/>
          <a:lstStyle/>
          <a:p>
            <a:r>
              <a:rPr lang="en-US" sz="1600" smtClean="0"/>
              <a:t>MSB DAC: M-bit Unit Element DAC</a:t>
            </a:r>
          </a:p>
          <a:p>
            <a:r>
              <a:rPr lang="en-US" sz="1600" smtClean="0"/>
              <a:t>LSB DAC: L-bit Binary Weighted DAC</a:t>
            </a:r>
          </a:p>
          <a:p>
            <a:r>
              <a:rPr lang="en-US" sz="1600" smtClean="0"/>
              <a:t>Resolution: N = M + L</a:t>
            </a:r>
          </a:p>
          <a:p>
            <a:r>
              <a:rPr lang="en-US" sz="1600" smtClean="0"/>
              <a:t>2</a:t>
            </a:r>
            <a:r>
              <a:rPr lang="en-US" sz="1600" baseline="30000" smtClean="0"/>
              <a:t>M</a:t>
            </a:r>
            <a:r>
              <a:rPr lang="en-US" sz="1600" smtClean="0"/>
              <a:t>+L switching elements</a:t>
            </a:r>
          </a:p>
          <a:p>
            <a:r>
              <a:rPr lang="en-US" sz="1600" smtClean="0"/>
              <a:t>Small glitches</a:t>
            </a: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Segmented DAC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286000"/>
            <a:ext cx="48133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Segmented DAC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83534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Segmented DAC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23938"/>
            <a:ext cx="7643813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571500" y="142875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Current Steering DAC</a:t>
            </a:r>
            <a:endParaRPr lang="fa-I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Current Cell 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828800"/>
            <a:ext cx="520065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Commercial Example (AD9754)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85153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Segmented DAC</a:t>
            </a:r>
          </a:p>
        </p:txBody>
      </p:sp>
      <p:pic>
        <p:nvPicPr>
          <p:cNvPr id="645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052513"/>
            <a:ext cx="697388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DAC Architectures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329613" cy="4716462"/>
          </a:xfrm>
        </p:spPr>
        <p:txBody>
          <a:bodyPr/>
          <a:lstStyle/>
          <a:p>
            <a:r>
              <a:rPr lang="en-US" sz="1600" smtClean="0"/>
              <a:t>Decoder Based</a:t>
            </a:r>
          </a:p>
          <a:p>
            <a:r>
              <a:rPr lang="en-US" sz="1600" smtClean="0"/>
              <a:t>Binary-weighted</a:t>
            </a:r>
          </a:p>
          <a:p>
            <a:r>
              <a:rPr lang="en-US" sz="1600" smtClean="0"/>
              <a:t>Unit-element (thermometer-coded)</a:t>
            </a:r>
          </a:p>
          <a:p>
            <a:r>
              <a:rPr lang="en-US" sz="1600" smtClean="0"/>
              <a:t>Segmented</a:t>
            </a:r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6715125" cy="56356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Resistor-String DAC with a Tree-Like Decoder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642938" y="1428750"/>
            <a:ext cx="109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B1: MSB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B3: LSB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252538"/>
            <a:ext cx="43624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5857875" cy="56356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Resistor-String DAC with Digital Decoding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642938" y="1428750"/>
            <a:ext cx="109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B1: MSB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B3: LSB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090613"/>
            <a:ext cx="40195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Folded Resistor-String DAC</a:t>
            </a:r>
          </a:p>
        </p:txBody>
      </p:sp>
      <p:pic>
        <p:nvPicPr>
          <p:cNvPr id="17411" name="Picture 4" descr="C:\Users\usef ali\Desktop\DC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8"/>
          <a:stretch>
            <a:fillRect/>
          </a:stretch>
        </p:blipFill>
        <p:spPr bwMode="auto">
          <a:xfrm>
            <a:off x="1547813" y="1125538"/>
            <a:ext cx="607695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Binary-Weighted Resistor DAC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642938" y="1428750"/>
            <a:ext cx="109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B1: MSB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B4: LSB</a:t>
            </a:r>
          </a:p>
        </p:txBody>
      </p:sp>
      <p:pic>
        <p:nvPicPr>
          <p:cNvPr id="19460" name="Picture 5" descr="C:\Users\usef ali\Desktop\DC\New folder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5" b="32864"/>
          <a:stretch>
            <a:fillRect/>
          </a:stretch>
        </p:blipFill>
        <p:spPr bwMode="auto">
          <a:xfrm>
            <a:off x="1716088" y="2276475"/>
            <a:ext cx="6002337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Binary-Weighted R-2R DAC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642938" y="1428750"/>
            <a:ext cx="109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B1: MSB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B4: LSB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71700"/>
            <a:ext cx="6877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03881" y="5650985"/>
            <a:ext cx="2488695" cy="61696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6243638" cy="5635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Binary-Weighted Current-Mode DAC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642938" y="1428750"/>
            <a:ext cx="109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0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B1: MSB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</a:rPr>
              <a:t>B4: LSB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8548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8TGp_report_light_v2">
  <a:themeElements>
    <a:clrScheme name="sample 3">
      <a:dk1>
        <a:srgbClr val="000066"/>
      </a:dk1>
      <a:lt1>
        <a:srgbClr val="FFFFFF"/>
      </a:lt1>
      <a:dk2>
        <a:srgbClr val="3491C4"/>
      </a:dk2>
      <a:lt2>
        <a:srgbClr val="DDDDDD"/>
      </a:lt2>
      <a:accent1>
        <a:srgbClr val="32B66E"/>
      </a:accent1>
      <a:accent2>
        <a:srgbClr val="36623F"/>
      </a:accent2>
      <a:accent3>
        <a:srgbClr val="FFFFFF"/>
      </a:accent3>
      <a:accent4>
        <a:srgbClr val="000056"/>
      </a:accent4>
      <a:accent5>
        <a:srgbClr val="ADD7BA"/>
      </a:accent5>
      <a:accent6>
        <a:srgbClr val="305838"/>
      </a:accent6>
      <a:hlink>
        <a:srgbClr val="4C9BBA"/>
      </a:hlink>
      <a:folHlink>
        <a:srgbClr val="A4D0A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8639</TotalTime>
  <Words>313</Words>
  <Application>Microsoft Office PowerPoint</Application>
  <PresentationFormat>On-screen Show (4:3)</PresentationFormat>
  <Paragraphs>104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Mathematica1</vt:lpstr>
      <vt:lpstr>Calibri</vt:lpstr>
      <vt:lpstr>Cambria Math</vt:lpstr>
      <vt:lpstr>Sina</vt:lpstr>
      <vt:lpstr>Times New Roman</vt:lpstr>
      <vt:lpstr>Verdana</vt:lpstr>
      <vt:lpstr>Arial</vt:lpstr>
      <vt:lpstr>Wingdings</vt:lpstr>
      <vt:lpstr>B Titr</vt:lpstr>
      <vt:lpstr>228TGp_report_light_v2</vt:lpstr>
      <vt:lpstr>PowerPoint Presentation</vt:lpstr>
      <vt:lpstr>PowerPoint Presentation</vt:lpstr>
      <vt:lpstr>DAC Architectures</vt:lpstr>
      <vt:lpstr>Resistor-String DAC with a Tree-Like Decoder</vt:lpstr>
      <vt:lpstr>Resistor-String DAC with Digital Decoding</vt:lpstr>
      <vt:lpstr>Folded Resistor-String DAC</vt:lpstr>
      <vt:lpstr>Binary-Weighted Resistor DAC</vt:lpstr>
      <vt:lpstr>Binary-Weighted R-2R DAC</vt:lpstr>
      <vt:lpstr>Binary-Weighted Current-Mode DAC</vt:lpstr>
      <vt:lpstr>Binary-Weighted Current-Steering DAC</vt:lpstr>
      <vt:lpstr>Simplified Model</vt:lpstr>
      <vt:lpstr>Simplified Model</vt:lpstr>
      <vt:lpstr>Random Mismatch in Current Sources</vt:lpstr>
      <vt:lpstr>Example</vt:lpstr>
      <vt:lpstr>Con’td</vt:lpstr>
      <vt:lpstr>Binary-Weighted Charge-Redistribution DAC</vt:lpstr>
      <vt:lpstr>Binary-Weighted Charge-Redistribution DAC</vt:lpstr>
      <vt:lpstr>Binary-Weighted Charge-Redistribution DAC</vt:lpstr>
      <vt:lpstr>Binary-Weighted Hybrid Capacitive-Resistive   DAC</vt:lpstr>
      <vt:lpstr>Glitch Problem of the Binary-Weighted DAC</vt:lpstr>
      <vt:lpstr>Glitch Problem (cont’d)</vt:lpstr>
      <vt:lpstr>Unit Element (Thermometer code) DAC</vt:lpstr>
      <vt:lpstr>Unit Element DAC (cont’d)</vt:lpstr>
      <vt:lpstr>Segmented DAC</vt:lpstr>
      <vt:lpstr>Segmented DAC</vt:lpstr>
      <vt:lpstr>Segmented DAC</vt:lpstr>
      <vt:lpstr>Current Cell </vt:lpstr>
      <vt:lpstr>Commercial Example (AD9754)</vt:lpstr>
      <vt:lpstr>Segmented DAC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Alireza Zabihian</dc:creator>
  <cp:lastModifiedBy>DL Shamsi</cp:lastModifiedBy>
  <cp:revision>3413</cp:revision>
  <dcterms:created xsi:type="dcterms:W3CDTF">2008-10-17T13:51:23Z</dcterms:created>
  <dcterms:modified xsi:type="dcterms:W3CDTF">2016-04-04T10:53:14Z</dcterms:modified>
</cp:coreProperties>
</file>